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24.jpg" ContentType="image/png"/>
  <Override PartName="/ppt/media/image25.jpg" ContentType="image/pn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13" r:id="rId6"/>
  </p:sldMasterIdLst>
  <p:notesMasterIdLst>
    <p:notesMasterId r:id="rId32"/>
  </p:notesMasterIdLst>
  <p:handoutMasterIdLst>
    <p:handoutMasterId r:id="rId33"/>
  </p:handoutMasterIdLst>
  <p:sldIdLst>
    <p:sldId id="256" r:id="rId7"/>
    <p:sldId id="275" r:id="rId8"/>
    <p:sldId id="276" r:id="rId9"/>
    <p:sldId id="278" r:id="rId10"/>
    <p:sldId id="279" r:id="rId11"/>
    <p:sldId id="281" r:id="rId12"/>
    <p:sldId id="280" r:id="rId13"/>
    <p:sldId id="284" r:id="rId14"/>
    <p:sldId id="282" r:id="rId15"/>
    <p:sldId id="283" r:id="rId16"/>
    <p:sldId id="296" r:id="rId17"/>
    <p:sldId id="285" r:id="rId18"/>
    <p:sldId id="295" r:id="rId19"/>
    <p:sldId id="286" r:id="rId20"/>
    <p:sldId id="289" r:id="rId21"/>
    <p:sldId id="291" r:id="rId22"/>
    <p:sldId id="290" r:id="rId23"/>
    <p:sldId id="292" r:id="rId24"/>
    <p:sldId id="293" r:id="rId25"/>
    <p:sldId id="294" r:id="rId26"/>
    <p:sldId id="287" r:id="rId27"/>
    <p:sldId id="288" r:id="rId28"/>
    <p:sldId id="277" r:id="rId29"/>
    <p:sldId id="297" r:id="rId30"/>
    <p:sldId id="274" r:id="rId31"/>
  </p:sldIdLst>
  <p:sldSz cx="9144000" cy="5143500" type="screen16x9"/>
  <p:notesSz cx="6858000" cy="9144000"/>
  <p:custDataLst>
    <p:tags r:id="rId34"/>
  </p:custDataLst>
  <p:defaultTextStyle>
    <a:defPPr>
      <a:defRPr lang="en-US"/>
    </a:defPPr>
    <a:lvl1pPr marL="0" algn="l" defTabSz="425635" rtl="0" eaLnBrk="1" latinLnBrk="0" hangingPunct="1">
      <a:defRPr sz="1676" kern="1200">
        <a:solidFill>
          <a:schemeClr val="tx1"/>
        </a:solidFill>
        <a:latin typeface="+mn-lt"/>
        <a:ea typeface="+mn-ea"/>
        <a:cs typeface="+mn-cs"/>
      </a:defRPr>
    </a:lvl1pPr>
    <a:lvl2pPr marL="425635" algn="l" defTabSz="425635" rtl="0" eaLnBrk="1" latinLnBrk="0" hangingPunct="1">
      <a:defRPr sz="1676" kern="1200">
        <a:solidFill>
          <a:schemeClr val="tx1"/>
        </a:solidFill>
        <a:latin typeface="+mn-lt"/>
        <a:ea typeface="+mn-ea"/>
        <a:cs typeface="+mn-cs"/>
      </a:defRPr>
    </a:lvl2pPr>
    <a:lvl3pPr marL="851270" algn="l" defTabSz="425635" rtl="0" eaLnBrk="1" latinLnBrk="0" hangingPunct="1">
      <a:defRPr sz="1676" kern="1200">
        <a:solidFill>
          <a:schemeClr val="tx1"/>
        </a:solidFill>
        <a:latin typeface="+mn-lt"/>
        <a:ea typeface="+mn-ea"/>
        <a:cs typeface="+mn-cs"/>
      </a:defRPr>
    </a:lvl3pPr>
    <a:lvl4pPr marL="1276905" algn="l" defTabSz="425635" rtl="0" eaLnBrk="1" latinLnBrk="0" hangingPunct="1">
      <a:defRPr sz="1676" kern="1200">
        <a:solidFill>
          <a:schemeClr val="tx1"/>
        </a:solidFill>
        <a:latin typeface="+mn-lt"/>
        <a:ea typeface="+mn-ea"/>
        <a:cs typeface="+mn-cs"/>
      </a:defRPr>
    </a:lvl4pPr>
    <a:lvl5pPr marL="1702540" algn="l" defTabSz="425635" rtl="0" eaLnBrk="1" latinLnBrk="0" hangingPunct="1">
      <a:defRPr sz="1676" kern="1200">
        <a:solidFill>
          <a:schemeClr val="tx1"/>
        </a:solidFill>
        <a:latin typeface="+mn-lt"/>
        <a:ea typeface="+mn-ea"/>
        <a:cs typeface="+mn-cs"/>
      </a:defRPr>
    </a:lvl5pPr>
    <a:lvl6pPr marL="2128174" algn="l" defTabSz="425635" rtl="0" eaLnBrk="1" latinLnBrk="0" hangingPunct="1">
      <a:defRPr sz="1676" kern="1200">
        <a:solidFill>
          <a:schemeClr val="tx1"/>
        </a:solidFill>
        <a:latin typeface="+mn-lt"/>
        <a:ea typeface="+mn-ea"/>
        <a:cs typeface="+mn-cs"/>
      </a:defRPr>
    </a:lvl6pPr>
    <a:lvl7pPr marL="2553809" algn="l" defTabSz="425635" rtl="0" eaLnBrk="1" latinLnBrk="0" hangingPunct="1">
      <a:defRPr sz="1676" kern="1200">
        <a:solidFill>
          <a:schemeClr val="tx1"/>
        </a:solidFill>
        <a:latin typeface="+mn-lt"/>
        <a:ea typeface="+mn-ea"/>
        <a:cs typeface="+mn-cs"/>
      </a:defRPr>
    </a:lvl7pPr>
    <a:lvl8pPr marL="2979445" algn="l" defTabSz="425635" rtl="0" eaLnBrk="1" latinLnBrk="0" hangingPunct="1">
      <a:defRPr sz="1676" kern="1200">
        <a:solidFill>
          <a:schemeClr val="tx1"/>
        </a:solidFill>
        <a:latin typeface="+mn-lt"/>
        <a:ea typeface="+mn-ea"/>
        <a:cs typeface="+mn-cs"/>
      </a:defRPr>
    </a:lvl8pPr>
    <a:lvl9pPr marL="3405079" algn="l" defTabSz="425635" rtl="0" eaLnBrk="1" latinLnBrk="0" hangingPunct="1">
      <a:defRPr sz="167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itschi Rahel HCARE-KSSG-DIR" initials="FRH" lastIdx="6" clrIdx="0">
    <p:extLst>
      <p:ext uri="{19B8F6BF-5375-455C-9EA6-DF929625EA0E}">
        <p15:presenceInfo xmlns:p15="http://schemas.microsoft.com/office/powerpoint/2012/main" userId="S-1-5-21-2938901120-729977065-524697421-258850" providerId="AD"/>
      </p:ext>
    </p:extLst>
  </p:cmAuthor>
  <p:cmAuthor id="2" name="Langenauer Janine HCARE-KSSG-URO" initials="LJH" lastIdx="1" clrIdx="1">
    <p:extLst>
      <p:ext uri="{19B8F6BF-5375-455C-9EA6-DF929625EA0E}">
        <p15:presenceInfo xmlns:p15="http://schemas.microsoft.com/office/powerpoint/2012/main" userId="S-1-5-21-2938901120-729977065-524697421-10720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65760" autoAdjust="0"/>
  </p:normalViewPr>
  <p:slideViewPr>
    <p:cSldViewPr>
      <p:cViewPr varScale="1">
        <p:scale>
          <a:sx n="109" d="100"/>
          <a:sy n="109" d="100"/>
        </p:scale>
        <p:origin x="1458" y="96"/>
      </p:cViewPr>
      <p:guideLst>
        <p:guide orient="horz" pos="1620"/>
        <p:guide pos="2880"/>
      </p:guideLst>
    </p:cSldViewPr>
  </p:slideViewPr>
  <p:notesTextViewPr>
    <p:cViewPr>
      <p:scale>
        <a:sx n="1" d="1"/>
        <a:sy n="1" d="1"/>
      </p:scale>
      <p:origin x="0" y="0"/>
    </p:cViewPr>
  </p:notesTextViewPr>
  <p:notesViewPr>
    <p:cSldViewPr showGuides="1">
      <p:cViewPr varScale="1">
        <p:scale>
          <a:sx n="80" d="100"/>
          <a:sy n="80" d="100"/>
        </p:scale>
        <p:origin x="3378"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tags" Target="tags/tag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handoutMaster" Target="handoutMasters/handout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commentAuthors" Target="commentAuthors.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BC95CE2-EB81-476C-9C51-25A972499EC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dirty="0"/>
          </a:p>
        </p:txBody>
      </p:sp>
      <p:sp>
        <p:nvSpPr>
          <p:cNvPr id="3" name="Date Placeholder 2">
            <a:extLst>
              <a:ext uri="{FF2B5EF4-FFF2-40B4-BE49-F238E27FC236}">
                <a16:creationId xmlns:a16="http://schemas.microsoft.com/office/drawing/2014/main" id="{B2FC62B1-0569-4F10-BAB4-6A263D1051F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046C7DE-6808-43E6-A988-FECCA6B5AEFC}" type="datetimeFigureOut">
              <a:rPr lang="de-CH" smtClean="0"/>
              <a:t>07.03.2024</a:t>
            </a:fld>
            <a:endParaRPr lang="de-CH" dirty="0"/>
          </a:p>
        </p:txBody>
      </p:sp>
      <p:sp>
        <p:nvSpPr>
          <p:cNvPr id="4" name="Footer Placeholder 3">
            <a:extLst>
              <a:ext uri="{FF2B5EF4-FFF2-40B4-BE49-F238E27FC236}">
                <a16:creationId xmlns:a16="http://schemas.microsoft.com/office/drawing/2014/main" id="{2FC5E2E6-73B2-4073-A1BB-7F5EA77AB7A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dirty="0"/>
          </a:p>
        </p:txBody>
      </p:sp>
      <p:sp>
        <p:nvSpPr>
          <p:cNvPr id="5" name="Slide Number Placeholder 4">
            <a:extLst>
              <a:ext uri="{FF2B5EF4-FFF2-40B4-BE49-F238E27FC236}">
                <a16:creationId xmlns:a16="http://schemas.microsoft.com/office/drawing/2014/main" id="{AF597FE5-FFC9-4CCB-AC07-A1C35CAF4A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FB6F3C-CF46-4129-93F9-9FFD4FCC5683}" type="slidenum">
              <a:rPr lang="de-CH" smtClean="0"/>
              <a:t>‹Nr.›</a:t>
            </a:fld>
            <a:endParaRPr lang="de-CH" dirty="0"/>
          </a:p>
        </p:txBody>
      </p:sp>
      <p:pic>
        <p:nvPicPr>
          <p:cNvPr id="6" name="Grafik 8">
            <a:extLst>
              <a:ext uri="{FF2B5EF4-FFF2-40B4-BE49-F238E27FC236}">
                <a16:creationId xmlns:a16="http://schemas.microsoft.com/office/drawing/2014/main" id="{C07A3AC3-8B75-4C9D-9179-B29AEF9D06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1288" y="526392"/>
            <a:ext cx="405994" cy="469088"/>
          </a:xfrm>
          <a:prstGeom prst="rect">
            <a:avLst/>
          </a:prstGeom>
        </p:spPr>
      </p:pic>
    </p:spTree>
    <p:extLst>
      <p:ext uri="{BB962C8B-B14F-4D97-AF65-F5344CB8AC3E}">
        <p14:creationId xmlns:p14="http://schemas.microsoft.com/office/powerpoint/2010/main" val="27890654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7C560D-B473-4787-9774-13EE50D57AB6}" type="datetimeFigureOut">
              <a:rPr lang="de-CH" smtClean="0"/>
              <a:t>07.03.2024</a:t>
            </a:fld>
            <a:endParaRPr lang="de-CH"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CH" dirty="0" smtClean="0"/>
              <a:t>Edit Master </a:t>
            </a:r>
            <a:r>
              <a:rPr lang="de-CH" dirty="0" err="1" smtClean="0"/>
              <a:t>text</a:t>
            </a:r>
            <a:r>
              <a:rPr lang="de-CH" dirty="0" smtClean="0"/>
              <a:t> </a:t>
            </a:r>
            <a:r>
              <a:rPr lang="de-CH" dirty="0" err="1" smtClean="0"/>
              <a:t>styles</a:t>
            </a:r>
            <a:endParaRPr lang="de-CH" dirty="0" smtClean="0"/>
          </a:p>
          <a:p>
            <a:pPr lvl="1"/>
            <a:r>
              <a:rPr lang="de-CH" dirty="0" smtClean="0"/>
              <a:t>Second </a:t>
            </a:r>
            <a:r>
              <a:rPr lang="de-CH" dirty="0" err="1" smtClean="0"/>
              <a:t>level</a:t>
            </a:r>
            <a:endParaRPr lang="de-CH" dirty="0" smtClean="0"/>
          </a:p>
          <a:p>
            <a:pPr lvl="2"/>
            <a:r>
              <a:rPr lang="de-CH" dirty="0" smtClean="0"/>
              <a:t>Third </a:t>
            </a:r>
            <a:r>
              <a:rPr lang="de-CH" dirty="0" err="1" smtClean="0"/>
              <a:t>level</a:t>
            </a:r>
            <a:endParaRPr lang="de-CH" dirty="0" smtClean="0"/>
          </a:p>
          <a:p>
            <a:pPr lvl="3"/>
            <a:r>
              <a:rPr lang="de-CH" dirty="0" err="1" smtClean="0"/>
              <a:t>Fourth</a:t>
            </a:r>
            <a:r>
              <a:rPr lang="de-CH" dirty="0" smtClean="0"/>
              <a:t> </a:t>
            </a:r>
            <a:r>
              <a:rPr lang="de-CH" dirty="0" err="1" smtClean="0"/>
              <a:t>level</a:t>
            </a:r>
            <a:endParaRPr lang="de-CH" dirty="0" smtClean="0"/>
          </a:p>
          <a:p>
            <a:pPr lvl="4"/>
            <a:r>
              <a:rPr lang="de-CH" dirty="0" err="1" smtClean="0"/>
              <a:t>Fifth</a:t>
            </a:r>
            <a:r>
              <a:rPr lang="de-CH" dirty="0" smtClean="0"/>
              <a:t> </a:t>
            </a:r>
            <a:r>
              <a:rPr lang="de-CH" dirty="0" err="1" smtClean="0"/>
              <a:t>level</a:t>
            </a:r>
            <a:endParaRPr lang="de-CH"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2A7D2B-89CB-4BF6-A54F-47EE7352FDCE}" type="slidenum">
              <a:rPr lang="de-CH" smtClean="0"/>
              <a:t>‹Nr.›</a:t>
            </a:fld>
            <a:endParaRPr lang="de-CH" dirty="0"/>
          </a:p>
        </p:txBody>
      </p:sp>
      <p:pic>
        <p:nvPicPr>
          <p:cNvPr id="8" name="Grafik 8">
            <a:extLst>
              <a:ext uri="{FF2B5EF4-FFF2-40B4-BE49-F238E27FC236}">
                <a16:creationId xmlns:a16="http://schemas.microsoft.com/office/drawing/2014/main" id="{B1F6611D-B04C-42CA-9453-C954F2BD2D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9203" y="295887"/>
            <a:ext cx="405994" cy="469088"/>
          </a:xfrm>
          <a:prstGeom prst="rect">
            <a:avLst/>
          </a:prstGeom>
        </p:spPr>
      </p:pic>
    </p:spTree>
    <p:extLst>
      <p:ext uri="{BB962C8B-B14F-4D97-AF65-F5344CB8AC3E}">
        <p14:creationId xmlns:p14="http://schemas.microsoft.com/office/powerpoint/2010/main" val="3970004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Sehr geehrte</a:t>
            </a:r>
            <a:r>
              <a:rPr lang="de-CH" baseline="0" dirty="0" smtClean="0"/>
              <a:t> Kolleginnen und Kollegen, ich freue mich Sie zu einem der letzten Vorträge des diesjährigen BBZ Symposiums zu begrüssen. Gerne werde ich Ihnen in den nächsten 15-20min das faszinierende Thema der sakralen Neuromodulation näher bringen. </a:t>
            </a:r>
            <a:endParaRPr lang="de-CH" dirty="0"/>
          </a:p>
        </p:txBody>
      </p:sp>
      <p:sp>
        <p:nvSpPr>
          <p:cNvPr id="4" name="Foliennummernplatzhalter 3"/>
          <p:cNvSpPr>
            <a:spLocks noGrp="1"/>
          </p:cNvSpPr>
          <p:nvPr>
            <p:ph type="sldNum" sz="quarter" idx="10"/>
          </p:nvPr>
        </p:nvSpPr>
        <p:spPr/>
        <p:txBody>
          <a:bodyPr/>
          <a:lstStyle/>
          <a:p>
            <a:fld id="{AE2A7D2B-89CB-4BF6-A54F-47EE7352FDCE}" type="slidenum">
              <a:rPr lang="de-CH" smtClean="0"/>
              <a:t>1</a:t>
            </a:fld>
            <a:endParaRPr lang="de-CH" dirty="0"/>
          </a:p>
        </p:txBody>
      </p:sp>
    </p:spTree>
    <p:extLst>
      <p:ext uri="{BB962C8B-B14F-4D97-AF65-F5344CB8AC3E}">
        <p14:creationId xmlns:p14="http://schemas.microsoft.com/office/powerpoint/2010/main" val="17043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Indikationen zur sakralen Neuromodulation</a:t>
            </a:r>
            <a:r>
              <a:rPr lang="de-CH" baseline="0" dirty="0" smtClean="0"/>
              <a:t> sind vielfältig, einige hiervon sind in einem experimentellen Setting, wie zum Beispiel der Beckenbodenschmerz und </a:t>
            </a:r>
            <a:r>
              <a:rPr lang="de-CH" baseline="0" dirty="0" smtClean="0"/>
              <a:t>die </a:t>
            </a:r>
            <a:r>
              <a:rPr lang="de-CH" baseline="0" dirty="0" smtClean="0"/>
              <a:t>sexuelle Dysfunktion. Die Hauptanwendungen beruhen auf der Urin- und Stuhlinkontinenz und der überaktiven Blase. Die Limitationen sind relativ gering. </a:t>
            </a:r>
            <a:endParaRPr lang="de-CH" dirty="0"/>
          </a:p>
        </p:txBody>
      </p:sp>
      <p:sp>
        <p:nvSpPr>
          <p:cNvPr id="4" name="Foliennummernplatzhalter 3"/>
          <p:cNvSpPr>
            <a:spLocks noGrp="1"/>
          </p:cNvSpPr>
          <p:nvPr>
            <p:ph type="sldNum" sz="quarter" idx="10"/>
          </p:nvPr>
        </p:nvSpPr>
        <p:spPr/>
        <p:txBody>
          <a:bodyPr/>
          <a:lstStyle/>
          <a:p>
            <a:fld id="{AE2A7D2B-89CB-4BF6-A54F-47EE7352FDCE}" type="slidenum">
              <a:rPr lang="de-CH" smtClean="0"/>
              <a:t>10</a:t>
            </a:fld>
            <a:endParaRPr lang="de-CH" dirty="0"/>
          </a:p>
        </p:txBody>
      </p:sp>
    </p:spTree>
    <p:extLst>
      <p:ext uri="{BB962C8B-B14F-4D97-AF65-F5344CB8AC3E}">
        <p14:creationId xmlns:p14="http://schemas.microsoft.com/office/powerpoint/2010/main" val="1609504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So sollte immer eine Primärtherapie erfolgt sein,</a:t>
            </a:r>
            <a:r>
              <a:rPr lang="de-CH" baseline="0" dirty="0" smtClean="0"/>
              <a:t> sprich: die sakrale Neuromodulation ist keine Erstlinientherapie. Der Patient </a:t>
            </a:r>
            <a:r>
              <a:rPr lang="de-CH" baseline="0" dirty="0" err="1" smtClean="0"/>
              <a:t>resp</a:t>
            </a:r>
            <a:r>
              <a:rPr lang="de-CH" baseline="0" dirty="0" smtClean="0"/>
              <a:t> die Patientin muss vollständig abgeklärt worden sein, ein </a:t>
            </a:r>
            <a:r>
              <a:rPr lang="de-CH" baseline="0" dirty="0" err="1" smtClean="0"/>
              <a:t>Malignom</a:t>
            </a:r>
            <a:r>
              <a:rPr lang="de-CH" baseline="0" dirty="0" smtClean="0"/>
              <a:t> oder ein mechanisches/anatomisches Problem sollten ausgeschlossen worden sein. Des Weiteren ist die </a:t>
            </a:r>
            <a:r>
              <a:rPr lang="de-CH" baseline="0" dirty="0" err="1" smtClean="0"/>
              <a:t>Patientencompliance</a:t>
            </a:r>
            <a:r>
              <a:rPr lang="de-CH" baseline="0" dirty="0" smtClean="0"/>
              <a:t> enorm wichtig, dies vor allem während der Testphase. Hierzu möchte ich Ihnen gerne später noch einige weitere Einblicke zeigen, so dass verständlich wird, weshalb die </a:t>
            </a:r>
            <a:r>
              <a:rPr lang="de-CH" baseline="0" dirty="0" err="1" smtClean="0"/>
              <a:t>Patientencompliance</a:t>
            </a:r>
            <a:r>
              <a:rPr lang="de-CH" baseline="0" dirty="0" smtClean="0"/>
              <a:t> wichtig ist. </a:t>
            </a:r>
          </a:p>
          <a:p>
            <a:r>
              <a:rPr lang="de-CH" baseline="0" dirty="0" smtClean="0"/>
              <a:t>Eine weitere Kontraindikation ist eine sehr rasch fortschreitende neurologische Erkrankung, da wir auf funktionierende Nerven zur Stimulation angewiesen sind. </a:t>
            </a:r>
          </a:p>
          <a:p>
            <a:r>
              <a:rPr lang="de-CH" baseline="0" dirty="0" smtClean="0"/>
              <a:t>Im Gegensatz zu früher ist das MRI keine Kontraindikation mehr, bei nun seit dem 2022 bestehenden </a:t>
            </a:r>
            <a:r>
              <a:rPr lang="de-CH" baseline="0" dirty="0" err="1" smtClean="0"/>
              <a:t>Interstim</a:t>
            </a:r>
            <a:r>
              <a:rPr lang="de-CH" baseline="0" dirty="0" smtClean="0"/>
              <a:t> X und der neuen </a:t>
            </a:r>
            <a:r>
              <a:rPr lang="de-CH" baseline="0" dirty="0" smtClean="0"/>
              <a:t>Elektrode</a:t>
            </a:r>
            <a:r>
              <a:rPr lang="de-CH" baseline="0" dirty="0" smtClean="0"/>
              <a:t>, welche beide MRI tauglich sind. </a:t>
            </a:r>
            <a:endParaRPr lang="de-CH" dirty="0"/>
          </a:p>
        </p:txBody>
      </p:sp>
      <p:sp>
        <p:nvSpPr>
          <p:cNvPr id="4" name="Foliennummernplatzhalter 3"/>
          <p:cNvSpPr>
            <a:spLocks noGrp="1"/>
          </p:cNvSpPr>
          <p:nvPr>
            <p:ph type="sldNum" sz="quarter" idx="10"/>
          </p:nvPr>
        </p:nvSpPr>
        <p:spPr/>
        <p:txBody>
          <a:bodyPr/>
          <a:lstStyle/>
          <a:p>
            <a:fld id="{AE2A7D2B-89CB-4BF6-A54F-47EE7352FDCE}" type="slidenum">
              <a:rPr lang="de-CH" smtClean="0"/>
              <a:t>11</a:t>
            </a:fld>
            <a:endParaRPr lang="de-CH" dirty="0"/>
          </a:p>
        </p:txBody>
      </p:sp>
    </p:spTree>
    <p:extLst>
      <p:ext uri="{BB962C8B-B14F-4D97-AF65-F5344CB8AC3E}">
        <p14:creationId xmlns:p14="http://schemas.microsoft.com/office/powerpoint/2010/main" val="3060964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smtClean="0"/>
              <a:t>Wie</a:t>
            </a:r>
            <a:r>
              <a:rPr lang="en-US" dirty="0" smtClean="0"/>
              <a:t> </a:t>
            </a:r>
            <a:r>
              <a:rPr lang="en-US" dirty="0" err="1" smtClean="0"/>
              <a:t>bereits</a:t>
            </a:r>
            <a:r>
              <a:rPr lang="en-US" dirty="0" smtClean="0"/>
              <a:t> </a:t>
            </a:r>
            <a:r>
              <a:rPr lang="en-US" dirty="0" err="1" smtClean="0"/>
              <a:t>zu</a:t>
            </a:r>
            <a:r>
              <a:rPr lang="en-US" dirty="0" smtClean="0"/>
              <a:t> </a:t>
            </a:r>
            <a:r>
              <a:rPr lang="en-US" dirty="0" err="1" smtClean="0"/>
              <a:t>Beginn</a:t>
            </a:r>
            <a:r>
              <a:rPr lang="en-US" dirty="0" smtClean="0"/>
              <a:t> </a:t>
            </a:r>
            <a:r>
              <a:rPr lang="en-US" dirty="0" err="1" smtClean="0"/>
              <a:t>erwähnt</a:t>
            </a:r>
            <a:r>
              <a:rPr lang="en-US" dirty="0" smtClean="0"/>
              <a:t>, </a:t>
            </a:r>
            <a:r>
              <a:rPr lang="en-US" dirty="0" err="1" smtClean="0"/>
              <a:t>sind</a:t>
            </a:r>
            <a:r>
              <a:rPr lang="en-US" dirty="0" smtClean="0"/>
              <a:t> die </a:t>
            </a:r>
            <a:r>
              <a:rPr lang="en-US" dirty="0" err="1" smtClean="0"/>
              <a:t>Daten</a:t>
            </a:r>
            <a:r>
              <a:rPr lang="en-US" dirty="0" smtClean="0"/>
              <a:t> </a:t>
            </a:r>
            <a:r>
              <a:rPr lang="en-US" dirty="0" err="1" smtClean="0"/>
              <a:t>zum</a:t>
            </a:r>
            <a:r>
              <a:rPr lang="en-US" dirty="0" smtClean="0"/>
              <a:t> chronic pelvic pain</a:t>
            </a:r>
            <a:r>
              <a:rPr lang="en-US" baseline="0" dirty="0" smtClean="0"/>
              <a:t> syndrome </a:t>
            </a:r>
            <a:r>
              <a:rPr lang="en-US" baseline="0" dirty="0" err="1" smtClean="0"/>
              <a:t>oder</a:t>
            </a:r>
            <a:r>
              <a:rPr lang="en-US" baseline="0" dirty="0" smtClean="0"/>
              <a:t> </a:t>
            </a:r>
            <a:r>
              <a:rPr lang="en-US" baseline="0" dirty="0" err="1" smtClean="0"/>
              <a:t>anderen</a:t>
            </a:r>
            <a:r>
              <a:rPr lang="en-US" baseline="0" dirty="0" smtClean="0"/>
              <a:t> </a:t>
            </a:r>
            <a:r>
              <a:rPr lang="en-US" baseline="0" dirty="0" err="1" smtClean="0"/>
              <a:t>chronischen</a:t>
            </a:r>
            <a:r>
              <a:rPr lang="en-US" baseline="0" dirty="0" smtClean="0"/>
              <a:t> </a:t>
            </a:r>
            <a:r>
              <a:rPr lang="en-US" baseline="0" dirty="0" err="1" smtClean="0"/>
              <a:t>Schmerzen</a:t>
            </a:r>
            <a:r>
              <a:rPr lang="en-US" baseline="0" dirty="0" smtClean="0"/>
              <a:t> </a:t>
            </a:r>
            <a:r>
              <a:rPr lang="en-US" baseline="0" dirty="0" err="1" smtClean="0"/>
              <a:t>im</a:t>
            </a:r>
            <a:r>
              <a:rPr lang="en-US" baseline="0" dirty="0" smtClean="0"/>
              <a:t> </a:t>
            </a:r>
            <a:r>
              <a:rPr lang="en-US" baseline="0" dirty="0" err="1" smtClean="0"/>
              <a:t>Beckenbodenbereich</a:t>
            </a:r>
            <a:r>
              <a:rPr lang="en-US" baseline="0" dirty="0" smtClean="0"/>
              <a:t> relative </a:t>
            </a:r>
            <a:r>
              <a:rPr lang="en-US" baseline="0" dirty="0" err="1" smtClean="0"/>
              <a:t>spärlich</a:t>
            </a:r>
            <a:r>
              <a:rPr lang="en-US" baseline="0" dirty="0" smtClean="0"/>
              <a:t>. Dies </a:t>
            </a:r>
            <a:r>
              <a:rPr lang="en-US" baseline="0" dirty="0" err="1" smtClean="0"/>
              <a:t>auch</a:t>
            </a:r>
            <a:r>
              <a:rPr lang="en-US" baseline="0" dirty="0" smtClean="0"/>
              <a:t> </a:t>
            </a:r>
            <a:r>
              <a:rPr lang="en-US" baseline="0" dirty="0" err="1" smtClean="0"/>
              <a:t>weil</a:t>
            </a:r>
            <a:r>
              <a:rPr lang="en-US" baseline="0" dirty="0" smtClean="0"/>
              <a:t> die </a:t>
            </a:r>
            <a:r>
              <a:rPr lang="en-US" baseline="0" dirty="0" err="1" smtClean="0"/>
              <a:t>Behandlung</a:t>
            </a:r>
            <a:r>
              <a:rPr lang="en-US" baseline="0" dirty="0" smtClean="0"/>
              <a:t> in </a:t>
            </a:r>
            <a:r>
              <a:rPr lang="en-US" baseline="0" dirty="0" err="1" smtClean="0"/>
              <a:t>einem</a:t>
            </a:r>
            <a:r>
              <a:rPr lang="en-US" baseline="0" dirty="0" smtClean="0"/>
              <a:t> </a:t>
            </a:r>
            <a:r>
              <a:rPr lang="en-US" baseline="0" dirty="0" err="1" smtClean="0"/>
              <a:t>experimentellen</a:t>
            </a:r>
            <a:r>
              <a:rPr lang="en-US" baseline="0" dirty="0" smtClean="0"/>
              <a:t> Setting </a:t>
            </a:r>
            <a:r>
              <a:rPr lang="en-US" baseline="0" dirty="0" err="1" smtClean="0"/>
              <a:t>stattfindet</a:t>
            </a:r>
            <a:r>
              <a:rPr lang="en-US" baseline="0" dirty="0" smtClean="0"/>
              <a:t>, </a:t>
            </a:r>
            <a:r>
              <a:rPr lang="en-US" baseline="0" dirty="0" err="1" smtClean="0"/>
              <a:t>sprich</a:t>
            </a:r>
            <a:r>
              <a:rPr lang="en-US" baseline="0" dirty="0" smtClean="0"/>
              <a:t> die </a:t>
            </a:r>
            <a:r>
              <a:rPr lang="en-US" baseline="0" dirty="0" err="1" smtClean="0"/>
              <a:t>Schrittmacher</a:t>
            </a:r>
            <a:r>
              <a:rPr lang="en-US" baseline="0" dirty="0" smtClean="0"/>
              <a:t> </a:t>
            </a:r>
            <a:r>
              <a:rPr lang="en-US" baseline="0" dirty="0" err="1" smtClean="0"/>
              <a:t>nicht</a:t>
            </a:r>
            <a:r>
              <a:rPr lang="en-US" baseline="0" dirty="0" smtClean="0"/>
              <a:t> </a:t>
            </a:r>
            <a:r>
              <a:rPr lang="en-US" baseline="0" dirty="0" err="1" smtClean="0"/>
              <a:t>hierfür</a:t>
            </a:r>
            <a:r>
              <a:rPr lang="en-US" baseline="0" dirty="0" smtClean="0"/>
              <a:t> </a:t>
            </a:r>
            <a:r>
              <a:rPr lang="en-US" baseline="0" dirty="0" err="1" smtClean="0"/>
              <a:t>zugelassen</a:t>
            </a:r>
            <a:r>
              <a:rPr lang="en-US" baseline="0" dirty="0" smtClean="0"/>
              <a:t> </a:t>
            </a:r>
            <a:r>
              <a:rPr lang="en-US" baseline="0" dirty="0" err="1" smtClean="0"/>
              <a:t>sind</a:t>
            </a:r>
            <a:r>
              <a:rPr lang="en-US" baseline="0" dirty="0" smtClean="0"/>
              <a:t>. </a:t>
            </a:r>
            <a:r>
              <a:rPr lang="en-US" baseline="0" dirty="0" err="1" smtClean="0"/>
              <a:t>Trotzdem</a:t>
            </a:r>
            <a:r>
              <a:rPr lang="en-US" baseline="0" dirty="0" smtClean="0"/>
              <a:t> </a:t>
            </a:r>
            <a:r>
              <a:rPr lang="en-US" baseline="0" dirty="0" err="1" smtClean="0"/>
              <a:t>gibt</a:t>
            </a:r>
            <a:r>
              <a:rPr lang="en-US" baseline="0" dirty="0" smtClean="0"/>
              <a:t> </a:t>
            </a:r>
            <a:r>
              <a:rPr lang="en-US" baseline="0" dirty="0" err="1" smtClean="0"/>
              <a:t>es</a:t>
            </a:r>
            <a:r>
              <a:rPr lang="en-US" baseline="0" dirty="0" smtClean="0"/>
              <a:t> </a:t>
            </a:r>
            <a:r>
              <a:rPr lang="en-US" baseline="0" dirty="0" err="1" smtClean="0"/>
              <a:t>zwei</a:t>
            </a:r>
            <a:r>
              <a:rPr lang="en-US" baseline="0" dirty="0" smtClean="0"/>
              <a:t> </a:t>
            </a:r>
            <a:r>
              <a:rPr lang="en-US" baseline="0" dirty="0" err="1" smtClean="0"/>
              <a:t>schöne</a:t>
            </a:r>
            <a:r>
              <a:rPr lang="en-US" baseline="0" dirty="0" smtClean="0"/>
              <a:t> </a:t>
            </a:r>
            <a:r>
              <a:rPr lang="en-US" baseline="0" dirty="0" err="1" smtClean="0"/>
              <a:t>Übersichtsarbeiten</a:t>
            </a:r>
            <a:r>
              <a:rPr lang="en-US" baseline="0" dirty="0" smtClean="0"/>
              <a:t>, </a:t>
            </a:r>
            <a:r>
              <a:rPr lang="en-US" baseline="0" dirty="0" err="1" smtClean="0"/>
              <a:t>welche</a:t>
            </a:r>
            <a:r>
              <a:rPr lang="en-US" baseline="0" dirty="0" smtClean="0"/>
              <a:t> </a:t>
            </a:r>
            <a:r>
              <a:rPr lang="en-US" baseline="0" dirty="0" err="1" smtClean="0"/>
              <a:t>eine</a:t>
            </a:r>
            <a:r>
              <a:rPr lang="en-US" baseline="0" dirty="0" smtClean="0"/>
              <a:t> </a:t>
            </a:r>
            <a:r>
              <a:rPr lang="en-US" baseline="0" dirty="0" err="1" smtClean="0"/>
              <a:t>deutliche</a:t>
            </a:r>
            <a:r>
              <a:rPr lang="en-US" baseline="0" dirty="0" smtClean="0"/>
              <a:t> </a:t>
            </a:r>
            <a:r>
              <a:rPr lang="en-US" baseline="0" dirty="0" err="1" smtClean="0"/>
              <a:t>Besserung</a:t>
            </a:r>
            <a:r>
              <a:rPr lang="en-US" baseline="0" dirty="0" smtClean="0"/>
              <a:t> der </a:t>
            </a:r>
            <a:r>
              <a:rPr lang="en-US" baseline="0" dirty="0" err="1" smtClean="0"/>
              <a:t>Schmerzsymptomatik</a:t>
            </a:r>
            <a:r>
              <a:rPr lang="en-US" baseline="0" dirty="0" smtClean="0"/>
              <a:t> </a:t>
            </a:r>
            <a:r>
              <a:rPr lang="en-US" baseline="0" dirty="0" err="1" smtClean="0"/>
              <a:t>nach</a:t>
            </a:r>
            <a:r>
              <a:rPr lang="en-US" baseline="0" dirty="0" smtClean="0"/>
              <a:t> Implantation </a:t>
            </a:r>
            <a:r>
              <a:rPr lang="en-US" baseline="0" dirty="0" err="1" smtClean="0"/>
              <a:t>eines</a:t>
            </a:r>
            <a:r>
              <a:rPr lang="en-US" baseline="0" dirty="0" smtClean="0"/>
              <a:t> </a:t>
            </a:r>
            <a:r>
              <a:rPr lang="en-US" baseline="0" dirty="0" err="1" smtClean="0"/>
              <a:t>sakralen</a:t>
            </a:r>
            <a:r>
              <a:rPr lang="en-US" baseline="0" dirty="0" smtClean="0"/>
              <a:t> Neuromodulators </a:t>
            </a:r>
            <a:r>
              <a:rPr lang="en-US" baseline="0" dirty="0" err="1" smtClean="0"/>
              <a:t>zeigen</a:t>
            </a:r>
            <a:r>
              <a:rPr lang="en-US" baseline="0" dirty="0" smtClean="0"/>
              <a:t>. </a:t>
            </a:r>
          </a:p>
          <a:p>
            <a:endParaRPr lang="en-US" baseline="0" dirty="0" smtClean="0"/>
          </a:p>
          <a:p>
            <a:r>
              <a:rPr lang="en-US" baseline="0" dirty="0" err="1" smtClean="0"/>
              <a:t>Hier</a:t>
            </a:r>
            <a:r>
              <a:rPr lang="en-US" baseline="0" dirty="0" smtClean="0"/>
              <a:t> </a:t>
            </a:r>
            <a:r>
              <a:rPr lang="en-US" baseline="0" dirty="0" err="1" smtClean="0"/>
              <a:t>ist</a:t>
            </a:r>
            <a:r>
              <a:rPr lang="en-US" baseline="0" dirty="0" smtClean="0"/>
              <a:t> </a:t>
            </a:r>
            <a:r>
              <a:rPr lang="en-US" baseline="0" dirty="0" err="1" smtClean="0"/>
              <a:t>ein</a:t>
            </a:r>
            <a:r>
              <a:rPr lang="en-US" baseline="0" dirty="0" smtClean="0"/>
              <a:t> systematic review von </a:t>
            </a:r>
            <a:r>
              <a:rPr lang="en-US" baseline="0" dirty="0" err="1" smtClean="0"/>
              <a:t>Greig</a:t>
            </a:r>
            <a:r>
              <a:rPr lang="en-US" baseline="0" dirty="0" smtClean="0"/>
              <a:t> et al, </a:t>
            </a:r>
            <a:r>
              <a:rPr lang="en-US" baseline="0" dirty="0" err="1" smtClean="0"/>
              <a:t>welche</a:t>
            </a:r>
            <a:r>
              <a:rPr lang="en-US" baseline="0" dirty="0" smtClean="0"/>
              <a:t> </a:t>
            </a:r>
            <a:r>
              <a:rPr lang="en-US" baseline="0" dirty="0" err="1" smtClean="0"/>
              <a:t>im</a:t>
            </a:r>
            <a:r>
              <a:rPr lang="en-US" baseline="0" dirty="0" smtClean="0"/>
              <a:t> </a:t>
            </a:r>
            <a:r>
              <a:rPr lang="en-US" baseline="0" dirty="0" err="1" smtClean="0"/>
              <a:t>Jahr</a:t>
            </a:r>
            <a:r>
              <a:rPr lang="en-US" baseline="0" dirty="0" smtClean="0"/>
              <a:t> 2023 </a:t>
            </a:r>
            <a:r>
              <a:rPr lang="en-US" baseline="0" dirty="0" err="1" smtClean="0"/>
              <a:t>publiziert</a:t>
            </a:r>
            <a:r>
              <a:rPr lang="en-US" baseline="0" dirty="0" smtClean="0"/>
              <a:t> </a:t>
            </a:r>
            <a:r>
              <a:rPr lang="en-US" baseline="0" dirty="0" err="1" smtClean="0"/>
              <a:t>wurde</a:t>
            </a:r>
            <a:r>
              <a:rPr lang="en-US" baseline="0" dirty="0" smtClean="0"/>
              <a:t>. </a:t>
            </a:r>
            <a:r>
              <a:rPr lang="en-US" baseline="0" dirty="0" err="1" smtClean="0"/>
              <a:t>Eingeschlossen</a:t>
            </a:r>
            <a:r>
              <a:rPr lang="en-US" baseline="0" dirty="0" smtClean="0"/>
              <a:t> </a:t>
            </a:r>
            <a:r>
              <a:rPr lang="en-US" baseline="0" dirty="0" err="1" smtClean="0"/>
              <a:t>wurden</a:t>
            </a:r>
            <a:r>
              <a:rPr lang="en-US" baseline="0" dirty="0" smtClean="0"/>
              <a:t> 460 </a:t>
            </a:r>
            <a:r>
              <a:rPr lang="en-US" baseline="0" dirty="0" err="1" smtClean="0"/>
              <a:t>Patienten</a:t>
            </a:r>
            <a:r>
              <a:rPr lang="en-US" baseline="0" dirty="0" smtClean="0"/>
              <a:t>, </a:t>
            </a:r>
            <a:r>
              <a:rPr lang="en-US" baseline="0" dirty="0" err="1" smtClean="0"/>
              <a:t>im</a:t>
            </a:r>
            <a:r>
              <a:rPr lang="en-US" baseline="0" dirty="0" smtClean="0"/>
              <a:t> </a:t>
            </a:r>
            <a:r>
              <a:rPr lang="en-US" baseline="0" dirty="0" err="1" smtClean="0"/>
              <a:t>Rahmen</a:t>
            </a:r>
            <a:r>
              <a:rPr lang="en-US" baseline="0" dirty="0" smtClean="0"/>
              <a:t> von 20 </a:t>
            </a:r>
            <a:r>
              <a:rPr lang="en-US" baseline="0" dirty="0" err="1" smtClean="0"/>
              <a:t>Studien</a:t>
            </a:r>
            <a:r>
              <a:rPr lang="en-US" baseline="0" dirty="0" smtClean="0"/>
              <a:t>. Die </a:t>
            </a:r>
            <a:r>
              <a:rPr lang="en-US" baseline="0" dirty="0" err="1" smtClean="0"/>
              <a:t>Schmerzen</a:t>
            </a:r>
            <a:r>
              <a:rPr lang="en-US" baseline="0" dirty="0" smtClean="0"/>
              <a:t> </a:t>
            </a:r>
            <a:r>
              <a:rPr lang="en-US" baseline="0" dirty="0" err="1" smtClean="0"/>
              <a:t>wurden</a:t>
            </a:r>
            <a:r>
              <a:rPr lang="en-US" baseline="0" dirty="0" smtClean="0"/>
              <a:t> </a:t>
            </a:r>
            <a:r>
              <a:rPr lang="en-US" baseline="0" dirty="0" err="1" smtClean="0"/>
              <a:t>im</a:t>
            </a:r>
            <a:r>
              <a:rPr lang="en-US" baseline="0" dirty="0" smtClean="0"/>
              <a:t> </a:t>
            </a:r>
            <a:r>
              <a:rPr lang="en-US" baseline="0" dirty="0" err="1" smtClean="0"/>
              <a:t>Rahmen</a:t>
            </a:r>
            <a:r>
              <a:rPr lang="en-US" baseline="0" dirty="0" smtClean="0"/>
              <a:t> des VAS (visual </a:t>
            </a:r>
            <a:r>
              <a:rPr lang="en-US" baseline="0" dirty="0" err="1" smtClean="0"/>
              <a:t>analoge</a:t>
            </a:r>
            <a:r>
              <a:rPr lang="en-US" baseline="0" dirty="0" smtClean="0"/>
              <a:t> scores, 1-10 </a:t>
            </a:r>
            <a:r>
              <a:rPr lang="en-US" baseline="0" dirty="0" err="1" smtClean="0"/>
              <a:t>Punkte</a:t>
            </a:r>
            <a:r>
              <a:rPr lang="en-US" baseline="0" dirty="0" smtClean="0"/>
              <a:t>) </a:t>
            </a:r>
            <a:r>
              <a:rPr lang="en-US" baseline="0" dirty="0" err="1" smtClean="0"/>
              <a:t>gemessen</a:t>
            </a:r>
            <a:r>
              <a:rPr lang="en-US" baseline="0" dirty="0" smtClean="0"/>
              <a:t>. </a:t>
            </a:r>
            <a:r>
              <a:rPr lang="en-US" baseline="0" dirty="0" err="1" smtClean="0"/>
              <a:t>Durchschnittlich</a:t>
            </a:r>
            <a:r>
              <a:rPr lang="en-US" baseline="0" dirty="0" smtClean="0"/>
              <a:t> </a:t>
            </a:r>
            <a:r>
              <a:rPr lang="en-US" baseline="0" dirty="0" err="1" smtClean="0"/>
              <a:t>kam</a:t>
            </a:r>
            <a:r>
              <a:rPr lang="en-US" baseline="0" dirty="0" smtClean="0"/>
              <a:t> </a:t>
            </a:r>
            <a:r>
              <a:rPr lang="en-US" baseline="0" dirty="0" err="1" smtClean="0"/>
              <a:t>es</a:t>
            </a:r>
            <a:r>
              <a:rPr lang="en-US" baseline="0" dirty="0" smtClean="0"/>
              <a:t> </a:t>
            </a:r>
            <a:r>
              <a:rPr lang="en-US" baseline="0" dirty="0" err="1" smtClean="0"/>
              <a:t>zu</a:t>
            </a:r>
            <a:r>
              <a:rPr lang="en-US" baseline="0" dirty="0" smtClean="0"/>
              <a:t> </a:t>
            </a:r>
            <a:r>
              <a:rPr lang="en-US" baseline="0" dirty="0" err="1" smtClean="0"/>
              <a:t>einem</a:t>
            </a:r>
            <a:r>
              <a:rPr lang="en-US" baseline="0" dirty="0" smtClean="0"/>
              <a:t> </a:t>
            </a:r>
            <a:r>
              <a:rPr lang="en-US" baseline="0" dirty="0" err="1" smtClean="0"/>
              <a:t>Absinken</a:t>
            </a:r>
            <a:r>
              <a:rPr lang="en-US" baseline="0" dirty="0" smtClean="0"/>
              <a:t> um 4,64 </a:t>
            </a:r>
            <a:r>
              <a:rPr lang="en-US" baseline="0" dirty="0" err="1" smtClean="0"/>
              <a:t>Punkte</a:t>
            </a:r>
            <a:r>
              <a:rPr lang="en-US" baseline="0" dirty="0" smtClean="0"/>
              <a:t>, was </a:t>
            </a:r>
            <a:r>
              <a:rPr lang="en-US" baseline="0" dirty="0" err="1" smtClean="0"/>
              <a:t>eine</a:t>
            </a:r>
            <a:r>
              <a:rPr lang="en-US" baseline="0" dirty="0" smtClean="0"/>
              <a:t> </a:t>
            </a:r>
            <a:r>
              <a:rPr lang="en-US" baseline="0" dirty="0" err="1" smtClean="0"/>
              <a:t>relevante</a:t>
            </a:r>
            <a:r>
              <a:rPr lang="en-US" baseline="0" dirty="0" smtClean="0"/>
              <a:t> </a:t>
            </a:r>
            <a:r>
              <a:rPr lang="en-US" baseline="0" dirty="0" err="1" smtClean="0"/>
              <a:t>Besserung</a:t>
            </a:r>
            <a:r>
              <a:rPr lang="en-US" baseline="0" dirty="0" smtClean="0"/>
              <a:t> der </a:t>
            </a:r>
            <a:r>
              <a:rPr lang="en-US" baseline="0" dirty="0" err="1" smtClean="0"/>
              <a:t>Schmerzsymptomatik</a:t>
            </a:r>
            <a:r>
              <a:rPr lang="en-US" baseline="0" dirty="0" smtClean="0"/>
              <a:t> </a:t>
            </a:r>
            <a:r>
              <a:rPr lang="en-US" baseline="0" dirty="0" err="1" smtClean="0"/>
              <a:t>aufzeigt</a:t>
            </a:r>
            <a:r>
              <a:rPr lang="en-US" baseline="0" dirty="0" smtClean="0"/>
              <a:t>.</a:t>
            </a:r>
            <a:endParaRPr lang="en-US" dirty="0" smtClean="0"/>
          </a:p>
          <a:p>
            <a:endParaRPr lang="en-US" dirty="0" smtClean="0"/>
          </a:p>
          <a:p>
            <a:r>
              <a:rPr lang="en-US" dirty="0" smtClean="0"/>
              <a:t>Sacral </a:t>
            </a:r>
            <a:r>
              <a:rPr lang="en-US" dirty="0" err="1" smtClean="0"/>
              <a:t>neuromodulation</a:t>
            </a:r>
            <a:r>
              <a:rPr lang="en-US" dirty="0" smtClean="0"/>
              <a:t> in the management of chronic pelvic pain: A systematic review and meta-analysis</a:t>
            </a:r>
          </a:p>
          <a:p>
            <a:r>
              <a:rPr lang="en-US" dirty="0" smtClean="0"/>
              <a:t>Four hundred and sixty patients across 20 studies </a:t>
            </a:r>
            <a:r>
              <a:rPr lang="en-US" dirty="0" err="1" smtClean="0"/>
              <a:t>wereincluded</a:t>
            </a:r>
            <a:r>
              <a:rPr lang="en-US" dirty="0" smtClean="0"/>
              <a:t> in pooled analysis. The WMD in pain score on a 10‐point scale after SNM was−4.64 (95% CI =−5.32 to−3.95,p&lt; 0.00001) (Figure2)</a:t>
            </a:r>
            <a:endParaRPr lang="de-CH" dirty="0"/>
          </a:p>
        </p:txBody>
      </p:sp>
      <p:sp>
        <p:nvSpPr>
          <p:cNvPr id="4" name="Foliennummernplatzhalter 3"/>
          <p:cNvSpPr>
            <a:spLocks noGrp="1"/>
          </p:cNvSpPr>
          <p:nvPr>
            <p:ph type="sldNum" sz="quarter" idx="10"/>
          </p:nvPr>
        </p:nvSpPr>
        <p:spPr/>
        <p:txBody>
          <a:bodyPr/>
          <a:lstStyle/>
          <a:p>
            <a:fld id="{AE2A7D2B-89CB-4BF6-A54F-47EE7352FDCE}" type="slidenum">
              <a:rPr lang="de-CH" smtClean="0"/>
              <a:t>13</a:t>
            </a:fld>
            <a:endParaRPr lang="de-CH" dirty="0"/>
          </a:p>
        </p:txBody>
      </p:sp>
    </p:spTree>
    <p:extLst>
      <p:ext uri="{BB962C8B-B14F-4D97-AF65-F5344CB8AC3E}">
        <p14:creationId xmlns:p14="http://schemas.microsoft.com/office/powerpoint/2010/main" val="2748631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Die</a:t>
            </a:r>
            <a:r>
              <a:rPr lang="de-CH" baseline="0" dirty="0" smtClean="0"/>
              <a:t> in der Schweiz verbreitete Implantationstechnik ist das 2 Schritte Verfahren bei welchem eine </a:t>
            </a:r>
            <a:r>
              <a:rPr lang="de-CH" baseline="0" dirty="0" err="1" smtClean="0"/>
              <a:t>quadripolare</a:t>
            </a:r>
            <a:r>
              <a:rPr lang="de-CH" baseline="0" dirty="0" smtClean="0"/>
              <a:t> Elektrode bereits zur Teststimulation verwendet wird. Eine kostengünstigere Alternative wäre die Verwendung einer unipolaren Elektrode, welche lediglich zur Testung verwendet werden kann und bei gutem Ansprechen durch eine </a:t>
            </a:r>
            <a:r>
              <a:rPr lang="de-CH" baseline="0" dirty="0" err="1" smtClean="0"/>
              <a:t>quadripolare</a:t>
            </a:r>
            <a:r>
              <a:rPr lang="de-CH" baseline="0" dirty="0" smtClean="0"/>
              <a:t> permanente Elektrode ersetzt werden muss. </a:t>
            </a:r>
          </a:p>
          <a:p>
            <a:r>
              <a:rPr lang="de-CH" dirty="0" smtClean="0"/>
              <a:t>Sollte</a:t>
            </a:r>
            <a:r>
              <a:rPr lang="de-CH" baseline="0" dirty="0" smtClean="0"/>
              <a:t> es im Rahmen der 4-8 wöchigen Testphase zu einer Symptombesserung &gt;50% kommen, so erfolgt die definitive Implantation. </a:t>
            </a:r>
          </a:p>
          <a:p>
            <a:endParaRPr lang="de-CH" dirty="0" smtClean="0"/>
          </a:p>
        </p:txBody>
      </p:sp>
      <p:sp>
        <p:nvSpPr>
          <p:cNvPr id="4" name="Foliennummernplatzhalter 3"/>
          <p:cNvSpPr>
            <a:spLocks noGrp="1"/>
          </p:cNvSpPr>
          <p:nvPr>
            <p:ph type="sldNum" sz="quarter" idx="10"/>
          </p:nvPr>
        </p:nvSpPr>
        <p:spPr/>
        <p:txBody>
          <a:bodyPr/>
          <a:lstStyle/>
          <a:p>
            <a:fld id="{AE2A7D2B-89CB-4BF6-A54F-47EE7352FDCE}" type="slidenum">
              <a:rPr lang="de-CH" smtClean="0"/>
              <a:t>15</a:t>
            </a:fld>
            <a:endParaRPr lang="de-CH" dirty="0"/>
          </a:p>
        </p:txBody>
      </p:sp>
    </p:spTree>
    <p:extLst>
      <p:ext uri="{BB962C8B-B14F-4D97-AF65-F5344CB8AC3E}">
        <p14:creationId xmlns:p14="http://schemas.microsoft.com/office/powerpoint/2010/main" val="1160690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indent="-228600">
              <a:buAutoNum type="arabicPeriod"/>
            </a:pPr>
            <a:r>
              <a:rPr lang="de-CH" dirty="0" smtClean="0"/>
              <a:t>Bauchlagerung</a:t>
            </a:r>
          </a:p>
          <a:p>
            <a:pPr marL="228600" indent="-228600">
              <a:buAutoNum type="arabicPeriod"/>
            </a:pPr>
            <a:r>
              <a:rPr lang="de-CH" dirty="0" smtClean="0"/>
              <a:t>AP Bild mit Einzeichnen der </a:t>
            </a:r>
            <a:r>
              <a:rPr lang="de-CH" dirty="0" err="1" smtClean="0"/>
              <a:t>Sakralforamina</a:t>
            </a:r>
            <a:r>
              <a:rPr lang="de-CH" dirty="0" smtClean="0"/>
              <a:t>,</a:t>
            </a:r>
            <a:r>
              <a:rPr lang="de-CH" baseline="0" dirty="0" smtClean="0"/>
              <a:t> S3 auf höhe der </a:t>
            </a:r>
            <a:r>
              <a:rPr lang="de-CH" baseline="0" dirty="0" err="1" smtClean="0"/>
              <a:t>iliosakralkreuzung</a:t>
            </a:r>
            <a:endParaRPr lang="de-CH" baseline="0" dirty="0" smtClean="0"/>
          </a:p>
          <a:p>
            <a:pPr marL="228600" indent="-228600">
              <a:buAutoNum type="arabicPeriod"/>
            </a:pPr>
            <a:r>
              <a:rPr lang="de-CH" dirty="0" smtClean="0"/>
              <a:t>Seitliches</a:t>
            </a:r>
            <a:r>
              <a:rPr lang="de-CH" baseline="0" dirty="0" smtClean="0"/>
              <a:t> umschwenken des BV</a:t>
            </a:r>
          </a:p>
          <a:p>
            <a:pPr marL="228600" indent="-228600">
              <a:buAutoNum type="arabicPeriod"/>
            </a:pPr>
            <a:r>
              <a:rPr lang="de-CH" baseline="0" dirty="0" smtClean="0"/>
              <a:t>Punktion in 60° Winkel</a:t>
            </a:r>
          </a:p>
          <a:p>
            <a:pPr marL="228600" indent="-228600">
              <a:buAutoNum type="arabicPeriod"/>
            </a:pPr>
            <a:r>
              <a:rPr lang="de-CH" baseline="0" dirty="0" smtClean="0"/>
              <a:t>Stimulation über Punktionsnadel -&gt; Kontraktion M. </a:t>
            </a:r>
            <a:r>
              <a:rPr lang="de-CH" baseline="0" dirty="0" err="1" smtClean="0"/>
              <a:t>levator</a:t>
            </a:r>
            <a:r>
              <a:rPr lang="de-CH" baseline="0" dirty="0" smtClean="0"/>
              <a:t> </a:t>
            </a:r>
            <a:r>
              <a:rPr lang="de-CH" baseline="0" dirty="0" err="1" smtClean="0"/>
              <a:t>ani</a:t>
            </a:r>
            <a:r>
              <a:rPr lang="de-CH" baseline="0" dirty="0" smtClean="0"/>
              <a:t>, Flexion Grosszehe</a:t>
            </a:r>
          </a:p>
          <a:p>
            <a:pPr marL="228600" indent="-228600">
              <a:buAutoNum type="arabicPeriod"/>
            </a:pPr>
            <a:r>
              <a:rPr lang="de-CH" baseline="0" dirty="0" smtClean="0"/>
              <a:t>Mandarin Kanal</a:t>
            </a:r>
          </a:p>
          <a:p>
            <a:pPr marL="228600" indent="-228600">
              <a:buAutoNum type="arabicPeriod"/>
            </a:pPr>
            <a:r>
              <a:rPr lang="de-CH" baseline="0" dirty="0" smtClean="0"/>
              <a:t>Elektrode mit </a:t>
            </a:r>
            <a:r>
              <a:rPr lang="de-CH" baseline="0" dirty="0" err="1" smtClean="0"/>
              <a:t>gecurvten</a:t>
            </a:r>
            <a:r>
              <a:rPr lang="de-CH" baseline="0" dirty="0" smtClean="0"/>
              <a:t> Stylet -&gt; Entlang Nerven, heisst nach </a:t>
            </a:r>
            <a:r>
              <a:rPr lang="de-CH" baseline="0" dirty="0" err="1" smtClean="0"/>
              <a:t>ventrolateral</a:t>
            </a:r>
            <a:r>
              <a:rPr lang="de-CH" baseline="0" dirty="0" smtClean="0"/>
              <a:t> zielend</a:t>
            </a:r>
          </a:p>
          <a:p>
            <a:pPr marL="228600" indent="-228600">
              <a:buAutoNum type="arabicPeriod"/>
            </a:pPr>
            <a:r>
              <a:rPr lang="de-CH" baseline="0" dirty="0" smtClean="0"/>
              <a:t>Ausleitung nach </a:t>
            </a:r>
            <a:r>
              <a:rPr lang="de-CH" baseline="0" dirty="0" err="1" smtClean="0"/>
              <a:t>gluteal</a:t>
            </a:r>
            <a:r>
              <a:rPr lang="de-CH" baseline="0" dirty="0" smtClean="0"/>
              <a:t> -&gt; hinüberziehen nach lumbal</a:t>
            </a:r>
            <a:endParaRPr lang="de-CH" dirty="0"/>
          </a:p>
        </p:txBody>
      </p:sp>
      <p:sp>
        <p:nvSpPr>
          <p:cNvPr id="4" name="Foliennummernplatzhalter 3"/>
          <p:cNvSpPr>
            <a:spLocks noGrp="1"/>
          </p:cNvSpPr>
          <p:nvPr>
            <p:ph type="sldNum" sz="quarter" idx="10"/>
          </p:nvPr>
        </p:nvSpPr>
        <p:spPr/>
        <p:txBody>
          <a:bodyPr/>
          <a:lstStyle/>
          <a:p>
            <a:fld id="{AE2A7D2B-89CB-4BF6-A54F-47EE7352FDCE}" type="slidenum">
              <a:rPr lang="de-CH" smtClean="0"/>
              <a:t>16</a:t>
            </a:fld>
            <a:endParaRPr lang="de-CH" dirty="0"/>
          </a:p>
        </p:txBody>
      </p:sp>
    </p:spTree>
    <p:extLst>
      <p:ext uri="{BB962C8B-B14F-4D97-AF65-F5344CB8AC3E}">
        <p14:creationId xmlns:p14="http://schemas.microsoft.com/office/powerpoint/2010/main" val="1171826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Gerne gebe ich Ihnen einen Überblick über die Themen, die wir im Rahmen meines</a:t>
            </a:r>
            <a:r>
              <a:rPr lang="de-CH" baseline="0" dirty="0" smtClean="0"/>
              <a:t> Vortrags </a:t>
            </a:r>
            <a:r>
              <a:rPr lang="de-CH" baseline="0" dirty="0" smtClean="0"/>
              <a:t>behandeln </a:t>
            </a:r>
            <a:r>
              <a:rPr lang="de-CH" baseline="0" dirty="0" smtClean="0"/>
              <a:t>werden. Zunächst werde ich die Grundlagen der sakralen Neuromodulation erläutern. Anschliessend werde ich auf die Indikationen und Anwendungsbereiche eingehen. Im weiteren Verlauf möchte ich Ihnen gerne ein paar Daten zu klinischen Ergebnissen und der Langzeitwirksamkeit präsentieren, insbesondere zum heutigen Thema «Schmerz lass nach – im Becken und Intimbereich eine besondere Herausforderung». </a:t>
            </a:r>
          </a:p>
          <a:p>
            <a:r>
              <a:rPr lang="de-CH" baseline="0" dirty="0" smtClean="0"/>
              <a:t>Daraufhin möchte ich das operative Vorgehen im Detail besprechen und mögliche Komplikationen erörtern. </a:t>
            </a:r>
            <a:endParaRPr lang="de-CH" dirty="0"/>
          </a:p>
        </p:txBody>
      </p:sp>
      <p:sp>
        <p:nvSpPr>
          <p:cNvPr id="4" name="Foliennummernplatzhalter 3"/>
          <p:cNvSpPr>
            <a:spLocks noGrp="1"/>
          </p:cNvSpPr>
          <p:nvPr>
            <p:ph type="sldNum" sz="quarter" idx="10"/>
          </p:nvPr>
        </p:nvSpPr>
        <p:spPr/>
        <p:txBody>
          <a:bodyPr/>
          <a:lstStyle/>
          <a:p>
            <a:fld id="{AE2A7D2B-89CB-4BF6-A54F-47EE7352FDCE}" type="slidenum">
              <a:rPr lang="de-CH" smtClean="0"/>
              <a:t>2</a:t>
            </a:fld>
            <a:endParaRPr lang="de-CH" dirty="0"/>
          </a:p>
        </p:txBody>
      </p:sp>
    </p:spTree>
    <p:extLst>
      <p:ext uri="{BB962C8B-B14F-4D97-AF65-F5344CB8AC3E}">
        <p14:creationId xmlns:p14="http://schemas.microsoft.com/office/powerpoint/2010/main" val="1784741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Beginnen</a:t>
            </a:r>
            <a:r>
              <a:rPr lang="de-CH" baseline="0" dirty="0" smtClean="0"/>
              <a:t> möchte ich mit einem kleinen Geschichtsausflug über die Entwicklung der sakralen Neuromodulation</a:t>
            </a:r>
            <a:endParaRPr lang="de-CH" dirty="0"/>
          </a:p>
        </p:txBody>
      </p:sp>
      <p:sp>
        <p:nvSpPr>
          <p:cNvPr id="4" name="Foliennummernplatzhalter 3"/>
          <p:cNvSpPr>
            <a:spLocks noGrp="1"/>
          </p:cNvSpPr>
          <p:nvPr>
            <p:ph type="sldNum" sz="quarter" idx="10"/>
          </p:nvPr>
        </p:nvSpPr>
        <p:spPr/>
        <p:txBody>
          <a:bodyPr/>
          <a:lstStyle/>
          <a:p>
            <a:fld id="{AE2A7D2B-89CB-4BF6-A54F-47EE7352FDCE}" type="slidenum">
              <a:rPr lang="de-CH" smtClean="0"/>
              <a:t>3</a:t>
            </a:fld>
            <a:endParaRPr lang="de-CH" dirty="0"/>
          </a:p>
        </p:txBody>
      </p:sp>
    </p:spTree>
    <p:extLst>
      <p:ext uri="{BB962C8B-B14F-4D97-AF65-F5344CB8AC3E}">
        <p14:creationId xmlns:p14="http://schemas.microsoft.com/office/powerpoint/2010/main" val="3583860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Erstmalig wurde 1977 von </a:t>
            </a:r>
            <a:r>
              <a:rPr lang="de-CH" dirty="0" err="1" smtClean="0"/>
              <a:t>Brindley</a:t>
            </a:r>
            <a:r>
              <a:rPr lang="de-CH" dirty="0" smtClean="0"/>
              <a:t> eine sakrale Stimulation zur Blasenentleerung beschrieben.</a:t>
            </a:r>
            <a:r>
              <a:rPr lang="de-CH" baseline="0" dirty="0" smtClean="0"/>
              <a:t> </a:t>
            </a:r>
            <a:r>
              <a:rPr lang="de-CH" dirty="0" smtClean="0"/>
              <a:t>Die Ursprünge der sakralen Neuromodulation</a:t>
            </a:r>
            <a:r>
              <a:rPr lang="de-CH" baseline="0" dirty="0" smtClean="0"/>
              <a:t> sind auf die sakrale Stimulation zurück zuführen. Hierbei legte man den Plexus </a:t>
            </a:r>
            <a:r>
              <a:rPr lang="de-CH" baseline="0" dirty="0" err="1" smtClean="0"/>
              <a:t>sakralis</a:t>
            </a:r>
            <a:r>
              <a:rPr lang="de-CH" baseline="0" dirty="0" smtClean="0"/>
              <a:t> komplett frei und implantierte Elektroden direkt um die Nerven. </a:t>
            </a:r>
            <a:endParaRPr lang="de-CH" dirty="0"/>
          </a:p>
        </p:txBody>
      </p:sp>
      <p:sp>
        <p:nvSpPr>
          <p:cNvPr id="4" name="Foliennummernplatzhalter 3"/>
          <p:cNvSpPr>
            <a:spLocks noGrp="1"/>
          </p:cNvSpPr>
          <p:nvPr>
            <p:ph type="sldNum" sz="quarter" idx="10"/>
          </p:nvPr>
        </p:nvSpPr>
        <p:spPr/>
        <p:txBody>
          <a:bodyPr/>
          <a:lstStyle/>
          <a:p>
            <a:fld id="{AE2A7D2B-89CB-4BF6-A54F-47EE7352FDCE}" type="slidenum">
              <a:rPr lang="de-CH" smtClean="0"/>
              <a:t>4</a:t>
            </a:fld>
            <a:endParaRPr lang="de-CH" dirty="0"/>
          </a:p>
        </p:txBody>
      </p:sp>
    </p:spTree>
    <p:extLst>
      <p:ext uri="{BB962C8B-B14F-4D97-AF65-F5344CB8AC3E}">
        <p14:creationId xmlns:p14="http://schemas.microsoft.com/office/powerpoint/2010/main" val="1586388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1982 wurde dann die erste sakrale Neuromodulation am Menschen durchgeführt. Die Begründer sind </a:t>
            </a:r>
            <a:r>
              <a:rPr lang="de-CH" dirty="0" err="1" smtClean="0"/>
              <a:t>Tanagho</a:t>
            </a:r>
            <a:r>
              <a:rPr lang="de-CH" dirty="0" smtClean="0"/>
              <a:t> und Schmidt. Nach und nach wurden die</a:t>
            </a:r>
            <a:r>
              <a:rPr lang="de-CH" baseline="0" dirty="0" smtClean="0"/>
              <a:t> Stimulatoren immer kleiner, so dass wir aktuell beim </a:t>
            </a:r>
            <a:r>
              <a:rPr lang="de-CH" baseline="0" dirty="0" err="1" smtClean="0"/>
              <a:t>Interstim</a:t>
            </a:r>
            <a:r>
              <a:rPr lang="de-CH" baseline="0" dirty="0" smtClean="0"/>
              <a:t> X oder dem </a:t>
            </a:r>
            <a:r>
              <a:rPr lang="de-CH" baseline="0" dirty="0" err="1" smtClean="0"/>
              <a:t>Wiederaufladbaren</a:t>
            </a:r>
            <a:r>
              <a:rPr lang="de-CH" baseline="0" dirty="0" smtClean="0"/>
              <a:t> Micro </a:t>
            </a:r>
            <a:r>
              <a:rPr lang="de-CH" baseline="0" dirty="0" err="1" smtClean="0"/>
              <a:t>Interstim</a:t>
            </a:r>
            <a:r>
              <a:rPr lang="de-CH" baseline="0" dirty="0" smtClean="0"/>
              <a:t> sind, welcher noch der Grösse eines USB Sticks entspricht. Ebenso gibt es grosse Unterschiede bei der Batterieleistung, so werden die Batterien bei den Neurostimulatoren immer kleiner und haben eine längere Lebensdauer, aktuell </a:t>
            </a:r>
            <a:r>
              <a:rPr lang="de-CH" baseline="0" dirty="0" err="1" smtClean="0"/>
              <a:t>ca</a:t>
            </a:r>
            <a:r>
              <a:rPr lang="de-CH" baseline="0" dirty="0" smtClean="0"/>
              <a:t> 10-15 Jahre</a:t>
            </a:r>
            <a:endParaRPr lang="de-CH" dirty="0"/>
          </a:p>
        </p:txBody>
      </p:sp>
      <p:sp>
        <p:nvSpPr>
          <p:cNvPr id="4" name="Foliennummernplatzhalter 3"/>
          <p:cNvSpPr>
            <a:spLocks noGrp="1"/>
          </p:cNvSpPr>
          <p:nvPr>
            <p:ph type="sldNum" sz="quarter" idx="10"/>
          </p:nvPr>
        </p:nvSpPr>
        <p:spPr/>
        <p:txBody>
          <a:bodyPr/>
          <a:lstStyle/>
          <a:p>
            <a:fld id="{AE2A7D2B-89CB-4BF6-A54F-47EE7352FDCE}" type="slidenum">
              <a:rPr lang="de-CH" smtClean="0"/>
              <a:t>5</a:t>
            </a:fld>
            <a:endParaRPr lang="de-CH" dirty="0"/>
          </a:p>
        </p:txBody>
      </p:sp>
    </p:spTree>
    <p:extLst>
      <p:ext uri="{BB962C8B-B14F-4D97-AF65-F5344CB8AC3E}">
        <p14:creationId xmlns:p14="http://schemas.microsoft.com/office/powerpoint/2010/main" val="739183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Wie genau funktioniert die Neuromodulation? Dies ist bislang weiterhin</a:t>
            </a:r>
            <a:r>
              <a:rPr lang="de-CH" baseline="0" dirty="0" smtClean="0"/>
              <a:t> nicht komplett geklärt. Man weiss, dass es durch die Neuromodulation zu einer Veränderung der Beckenbodenaktivität kommt. Zudem wird ein Gleichgewicht zwischen </a:t>
            </a:r>
            <a:r>
              <a:rPr lang="de-CH" baseline="0" dirty="0" smtClean="0"/>
              <a:t>eingehenden </a:t>
            </a:r>
            <a:r>
              <a:rPr lang="de-CH" baseline="0" dirty="0" smtClean="0"/>
              <a:t>Signalen und daraus resultierenden Reflexen hergestellt. Es kommt im längerfristigen Verlauf zu einer neuronalen Veränderung und die Hirnaktivität wird «normalisiert»</a:t>
            </a:r>
            <a:endParaRPr lang="de-CH" dirty="0"/>
          </a:p>
        </p:txBody>
      </p:sp>
      <p:sp>
        <p:nvSpPr>
          <p:cNvPr id="4" name="Foliennummernplatzhalter 3"/>
          <p:cNvSpPr>
            <a:spLocks noGrp="1"/>
          </p:cNvSpPr>
          <p:nvPr>
            <p:ph type="sldNum" sz="quarter" idx="10"/>
          </p:nvPr>
        </p:nvSpPr>
        <p:spPr/>
        <p:txBody>
          <a:bodyPr/>
          <a:lstStyle/>
          <a:p>
            <a:fld id="{AE2A7D2B-89CB-4BF6-A54F-47EE7352FDCE}" type="slidenum">
              <a:rPr lang="de-CH" smtClean="0"/>
              <a:t>6</a:t>
            </a:fld>
            <a:endParaRPr lang="de-CH" dirty="0"/>
          </a:p>
        </p:txBody>
      </p:sp>
    </p:spTree>
    <p:extLst>
      <p:ext uri="{BB962C8B-B14F-4D97-AF65-F5344CB8AC3E}">
        <p14:creationId xmlns:p14="http://schemas.microsoft.com/office/powerpoint/2010/main" val="3157665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SNM </a:t>
            </a:r>
            <a:r>
              <a:rPr lang="en-US" dirty="0" err="1" smtClean="0"/>
              <a:t>wurde</a:t>
            </a:r>
            <a:r>
              <a:rPr lang="en-US" dirty="0" smtClean="0"/>
              <a:t> in </a:t>
            </a:r>
            <a:r>
              <a:rPr lang="en-US" dirty="0" err="1" smtClean="0"/>
              <a:t>verschiedenen</a:t>
            </a:r>
            <a:r>
              <a:rPr lang="en-US" dirty="0" smtClean="0"/>
              <a:t> </a:t>
            </a:r>
            <a:r>
              <a:rPr lang="en-US" dirty="0" err="1" smtClean="0"/>
              <a:t>Studien</a:t>
            </a:r>
            <a:r>
              <a:rPr lang="en-US" baseline="0" dirty="0" smtClean="0"/>
              <a:t> </a:t>
            </a:r>
            <a:r>
              <a:rPr lang="en-US" baseline="0" dirty="0" err="1" smtClean="0"/>
              <a:t>untersucht</a:t>
            </a:r>
            <a:r>
              <a:rPr lang="en-US" baseline="0" dirty="0" smtClean="0"/>
              <a:t>, </a:t>
            </a:r>
            <a:r>
              <a:rPr lang="en-US" baseline="0" dirty="0" err="1" smtClean="0"/>
              <a:t>im</a:t>
            </a:r>
            <a:r>
              <a:rPr lang="en-US" baseline="0" dirty="0" smtClean="0"/>
              <a:t> </a:t>
            </a:r>
            <a:r>
              <a:rPr lang="en-US" baseline="0" dirty="0" err="1" smtClean="0"/>
              <a:t>urologischen</a:t>
            </a:r>
            <a:r>
              <a:rPr lang="en-US" baseline="0" dirty="0" smtClean="0"/>
              <a:t> </a:t>
            </a:r>
            <a:r>
              <a:rPr lang="en-US" baseline="0" dirty="0" err="1" smtClean="0"/>
              <a:t>Bereich</a:t>
            </a:r>
            <a:r>
              <a:rPr lang="en-US" baseline="0" dirty="0" smtClean="0"/>
              <a:t> </a:t>
            </a:r>
            <a:r>
              <a:rPr lang="en-US" baseline="0" dirty="0" err="1" smtClean="0"/>
              <a:t>hauptsächlich</a:t>
            </a:r>
            <a:r>
              <a:rPr lang="en-US" baseline="0" dirty="0" smtClean="0"/>
              <a:t> </a:t>
            </a:r>
            <a:r>
              <a:rPr lang="en-US" baseline="0" dirty="0" err="1" smtClean="0"/>
              <a:t>bei</a:t>
            </a:r>
            <a:r>
              <a:rPr lang="en-US" baseline="0" dirty="0" smtClean="0"/>
              <a:t> </a:t>
            </a:r>
            <a:r>
              <a:rPr lang="en-US" baseline="0" dirty="0" err="1" smtClean="0"/>
              <a:t>einer</a:t>
            </a:r>
            <a:r>
              <a:rPr lang="en-US" baseline="0" dirty="0" smtClean="0"/>
              <a:t> </a:t>
            </a:r>
            <a:r>
              <a:rPr lang="en-US" baseline="0" dirty="0" err="1" smtClean="0"/>
              <a:t>überaktiven</a:t>
            </a:r>
            <a:r>
              <a:rPr lang="en-US" baseline="0" dirty="0" smtClean="0"/>
              <a:t> </a:t>
            </a:r>
            <a:r>
              <a:rPr lang="en-US" baseline="0" dirty="0" err="1" smtClean="0"/>
              <a:t>Blase</a:t>
            </a:r>
            <a:r>
              <a:rPr lang="en-US" baseline="0" dirty="0" smtClean="0"/>
              <a:t> und </a:t>
            </a:r>
            <a:r>
              <a:rPr lang="en-US" baseline="0" dirty="0" err="1" smtClean="0"/>
              <a:t>dem</a:t>
            </a:r>
            <a:r>
              <a:rPr lang="en-US" baseline="0" dirty="0" smtClean="0"/>
              <a:t> Fowler </a:t>
            </a:r>
            <a:r>
              <a:rPr lang="en-US" baseline="0" dirty="0" err="1" smtClean="0"/>
              <a:t>Syndrom</a:t>
            </a:r>
            <a:r>
              <a:rPr lang="en-US" baseline="0" dirty="0" smtClean="0"/>
              <a:t>. </a:t>
            </a:r>
            <a:r>
              <a:rPr lang="en-US" baseline="0" dirty="0" err="1" smtClean="0"/>
              <a:t>Hierbei</a:t>
            </a:r>
            <a:r>
              <a:rPr lang="en-US" baseline="0" dirty="0" smtClean="0"/>
              <a:t> </a:t>
            </a:r>
            <a:r>
              <a:rPr lang="en-US" baseline="0" dirty="0" err="1" smtClean="0"/>
              <a:t>wurde</a:t>
            </a:r>
            <a:r>
              <a:rPr lang="en-US" baseline="0" dirty="0" smtClean="0"/>
              <a:t> </a:t>
            </a:r>
            <a:r>
              <a:rPr lang="en-US" baseline="0" dirty="0" err="1" smtClean="0"/>
              <a:t>gezeigt</a:t>
            </a:r>
            <a:r>
              <a:rPr lang="en-US" baseline="0" dirty="0" smtClean="0"/>
              <a:t>, </a:t>
            </a:r>
            <a:r>
              <a:rPr lang="en-US" baseline="0" dirty="0" err="1" smtClean="0"/>
              <a:t>dass</a:t>
            </a:r>
            <a:r>
              <a:rPr lang="en-US" baseline="0" dirty="0" smtClean="0"/>
              <a:t> der </a:t>
            </a:r>
            <a:r>
              <a:rPr lang="en-US" baseline="0" dirty="0" err="1" smtClean="0"/>
              <a:t>neurogene</a:t>
            </a:r>
            <a:r>
              <a:rPr lang="en-US" baseline="0" dirty="0" smtClean="0"/>
              <a:t> </a:t>
            </a:r>
            <a:r>
              <a:rPr lang="en-US" baseline="0" dirty="0" err="1" smtClean="0"/>
              <a:t>Stimulationsweg</a:t>
            </a:r>
            <a:r>
              <a:rPr lang="en-US" baseline="0" dirty="0" smtClean="0"/>
              <a:t> </a:t>
            </a:r>
            <a:r>
              <a:rPr lang="en-US" baseline="0" dirty="0" err="1" smtClean="0"/>
              <a:t>vermutlich</a:t>
            </a:r>
            <a:r>
              <a:rPr lang="en-US" baseline="0" dirty="0" smtClean="0"/>
              <a:t> </a:t>
            </a:r>
            <a:r>
              <a:rPr lang="en-US" baseline="0" dirty="0" err="1" smtClean="0"/>
              <a:t>vorwiegend</a:t>
            </a:r>
            <a:r>
              <a:rPr lang="en-US" baseline="0" dirty="0" smtClean="0"/>
              <a:t> </a:t>
            </a:r>
            <a:r>
              <a:rPr lang="en-US" baseline="0" dirty="0" err="1" smtClean="0"/>
              <a:t>über</a:t>
            </a:r>
            <a:r>
              <a:rPr lang="en-US" baseline="0" dirty="0" smtClean="0"/>
              <a:t> </a:t>
            </a:r>
            <a:r>
              <a:rPr lang="en-US" baseline="0" dirty="0" err="1" smtClean="0"/>
              <a:t>afferente</a:t>
            </a:r>
            <a:r>
              <a:rPr lang="en-US" baseline="0" dirty="0" smtClean="0"/>
              <a:t> </a:t>
            </a:r>
            <a:r>
              <a:rPr lang="en-US" baseline="0" dirty="0" err="1" smtClean="0"/>
              <a:t>Wege</a:t>
            </a:r>
            <a:r>
              <a:rPr lang="en-US" baseline="0" dirty="0" smtClean="0"/>
              <a:t> </a:t>
            </a:r>
            <a:r>
              <a:rPr lang="en-US" baseline="0" dirty="0" err="1" smtClean="0"/>
              <a:t>läuft</a:t>
            </a:r>
            <a:r>
              <a:rPr lang="en-US" baseline="0" dirty="0" smtClean="0"/>
              <a:t>, </a:t>
            </a:r>
            <a:r>
              <a:rPr lang="en-US" baseline="0" dirty="0" err="1" smtClean="0"/>
              <a:t>ähnlich</a:t>
            </a:r>
            <a:r>
              <a:rPr lang="en-US" baseline="0" dirty="0" smtClean="0"/>
              <a:t> </a:t>
            </a:r>
            <a:r>
              <a:rPr lang="en-US" baseline="0" dirty="0" err="1" smtClean="0"/>
              <a:t>wie</a:t>
            </a:r>
            <a:r>
              <a:rPr lang="en-US" baseline="0" dirty="0" smtClean="0"/>
              <a:t> </a:t>
            </a:r>
            <a:r>
              <a:rPr lang="en-US" baseline="0" dirty="0" err="1" smtClean="0"/>
              <a:t>bei</a:t>
            </a:r>
            <a:r>
              <a:rPr lang="en-US" baseline="0" dirty="0" smtClean="0"/>
              <a:t> </a:t>
            </a:r>
            <a:r>
              <a:rPr lang="en-US" baseline="0" dirty="0" err="1" smtClean="0"/>
              <a:t>einer</a:t>
            </a:r>
            <a:r>
              <a:rPr lang="en-US" baseline="0" dirty="0" smtClean="0"/>
              <a:t> </a:t>
            </a:r>
            <a:r>
              <a:rPr lang="en-US" baseline="0" dirty="0" err="1" smtClean="0"/>
              <a:t>perkutanen</a:t>
            </a:r>
            <a:r>
              <a:rPr lang="en-US" baseline="0" dirty="0" smtClean="0"/>
              <a:t> </a:t>
            </a:r>
            <a:r>
              <a:rPr lang="en-US" baseline="0" dirty="0" err="1" smtClean="0"/>
              <a:t>Tibianervenstimulation</a:t>
            </a:r>
            <a:r>
              <a:rPr lang="en-US" baseline="0" dirty="0" smtClean="0"/>
              <a:t>. </a:t>
            </a:r>
            <a:r>
              <a:rPr lang="en-US" baseline="0" dirty="0" err="1" smtClean="0"/>
              <a:t>Neuere</a:t>
            </a:r>
            <a:r>
              <a:rPr lang="en-US" baseline="0" dirty="0" smtClean="0"/>
              <a:t> </a:t>
            </a:r>
            <a:r>
              <a:rPr lang="en-US" baseline="0" dirty="0" err="1" smtClean="0"/>
              <a:t>Daten</a:t>
            </a:r>
            <a:r>
              <a:rPr lang="en-US" baseline="0" dirty="0" smtClean="0"/>
              <a:t> </a:t>
            </a:r>
            <a:r>
              <a:rPr lang="en-US" baseline="0" dirty="0" err="1" smtClean="0"/>
              <a:t>zeigen</a:t>
            </a:r>
            <a:r>
              <a:rPr lang="en-US" baseline="0" dirty="0" smtClean="0"/>
              <a:t> </a:t>
            </a:r>
            <a:r>
              <a:rPr lang="en-US" baseline="0" dirty="0" err="1" smtClean="0"/>
              <a:t>jedoch</a:t>
            </a:r>
            <a:r>
              <a:rPr lang="en-US" baseline="0" dirty="0" smtClean="0"/>
              <a:t>, </a:t>
            </a:r>
            <a:r>
              <a:rPr lang="en-US" baseline="0" dirty="0" err="1" smtClean="0"/>
              <a:t>dass</a:t>
            </a:r>
            <a:r>
              <a:rPr lang="en-US" baseline="0" dirty="0" smtClean="0"/>
              <a:t> </a:t>
            </a:r>
            <a:r>
              <a:rPr lang="en-US" baseline="0" dirty="0" err="1" smtClean="0"/>
              <a:t>ebenfalls</a:t>
            </a:r>
            <a:r>
              <a:rPr lang="en-US" baseline="0" dirty="0" smtClean="0"/>
              <a:t> </a:t>
            </a:r>
            <a:r>
              <a:rPr lang="en-US" baseline="0" dirty="0" err="1" smtClean="0"/>
              <a:t>efferente</a:t>
            </a:r>
            <a:r>
              <a:rPr lang="en-US" baseline="0" dirty="0" smtClean="0"/>
              <a:t> </a:t>
            </a:r>
            <a:r>
              <a:rPr lang="en-US" baseline="0" dirty="0" err="1" smtClean="0"/>
              <a:t>Fasern</a:t>
            </a:r>
            <a:r>
              <a:rPr lang="en-US" baseline="0" dirty="0" smtClean="0"/>
              <a:t> </a:t>
            </a:r>
            <a:r>
              <a:rPr lang="en-US" baseline="0" dirty="0" err="1" smtClean="0"/>
              <a:t>mitbeteiligt</a:t>
            </a:r>
            <a:r>
              <a:rPr lang="en-US" baseline="0" dirty="0" smtClean="0"/>
              <a:t> </a:t>
            </a:r>
            <a:r>
              <a:rPr lang="en-US" baseline="0" dirty="0" err="1" smtClean="0"/>
              <a:t>sind</a:t>
            </a:r>
            <a:r>
              <a:rPr lang="en-US" baseline="0" dirty="0" smtClean="0"/>
              <a:t>, </a:t>
            </a:r>
            <a:r>
              <a:rPr lang="en-US" baseline="0" dirty="0" err="1" smtClean="0"/>
              <a:t>über</a:t>
            </a:r>
            <a:r>
              <a:rPr lang="en-US" baseline="0" dirty="0" smtClean="0"/>
              <a:t> </a:t>
            </a:r>
            <a:r>
              <a:rPr lang="en-US" baseline="0" dirty="0" err="1" smtClean="0"/>
              <a:t>welche</a:t>
            </a:r>
            <a:r>
              <a:rPr lang="en-US" baseline="0" dirty="0" smtClean="0"/>
              <a:t> </a:t>
            </a:r>
            <a:r>
              <a:rPr lang="en-US" baseline="0" dirty="0" err="1" smtClean="0"/>
              <a:t>es</a:t>
            </a:r>
            <a:r>
              <a:rPr lang="en-US" baseline="0" dirty="0" smtClean="0"/>
              <a:t> </a:t>
            </a:r>
            <a:r>
              <a:rPr lang="en-US" baseline="0" dirty="0" err="1" smtClean="0"/>
              <a:t>nicht</a:t>
            </a:r>
            <a:r>
              <a:rPr lang="en-US" baseline="0" dirty="0" smtClean="0"/>
              <a:t> </a:t>
            </a:r>
            <a:r>
              <a:rPr lang="en-US" baseline="0" dirty="0" err="1" smtClean="0"/>
              <a:t>durch</a:t>
            </a:r>
            <a:r>
              <a:rPr lang="en-US" baseline="0" dirty="0" smtClean="0"/>
              <a:t> </a:t>
            </a:r>
            <a:r>
              <a:rPr lang="en-US" baseline="0" dirty="0" err="1" smtClean="0"/>
              <a:t>einen</a:t>
            </a:r>
            <a:r>
              <a:rPr lang="en-US" baseline="0" dirty="0" smtClean="0"/>
              <a:t> Reflex </a:t>
            </a:r>
            <a:r>
              <a:rPr lang="en-US" baseline="0" dirty="0" err="1" smtClean="0"/>
              <a:t>zur</a:t>
            </a:r>
            <a:r>
              <a:rPr lang="en-US" baseline="0" dirty="0" smtClean="0"/>
              <a:t> </a:t>
            </a:r>
            <a:r>
              <a:rPr lang="en-US" baseline="0" dirty="0" err="1" smtClean="0"/>
              <a:t>motorischen</a:t>
            </a:r>
            <a:r>
              <a:rPr lang="en-US" baseline="0" dirty="0" smtClean="0"/>
              <a:t> </a:t>
            </a:r>
            <a:r>
              <a:rPr lang="en-US" baseline="0" dirty="0" err="1" smtClean="0"/>
              <a:t>Antwort</a:t>
            </a:r>
            <a:r>
              <a:rPr lang="en-US" baseline="0" dirty="0" smtClean="0"/>
              <a:t> </a:t>
            </a:r>
            <a:r>
              <a:rPr lang="en-US" baseline="0" dirty="0" err="1" smtClean="0"/>
              <a:t>kommt</a:t>
            </a:r>
            <a:r>
              <a:rPr lang="en-US" baseline="0" dirty="0" smtClean="0"/>
              <a:t>. </a:t>
            </a:r>
          </a:p>
          <a:p>
            <a:endParaRPr lang="en-US" baseline="0" dirty="0" smtClean="0"/>
          </a:p>
          <a:p>
            <a:r>
              <a:rPr lang="en-US" baseline="0" dirty="0" err="1" smtClean="0"/>
              <a:t>Zusätzlich</a:t>
            </a:r>
            <a:r>
              <a:rPr lang="en-US" baseline="0" dirty="0" smtClean="0"/>
              <a:t> </a:t>
            </a:r>
            <a:r>
              <a:rPr lang="en-US" baseline="0" dirty="0" err="1" smtClean="0"/>
              <a:t>erfolgten</a:t>
            </a:r>
            <a:r>
              <a:rPr lang="en-US" baseline="0" dirty="0" smtClean="0"/>
              <a:t> PET und MRT </a:t>
            </a:r>
            <a:r>
              <a:rPr lang="en-US" baseline="0" dirty="0" err="1" smtClean="0"/>
              <a:t>Studien</a:t>
            </a:r>
            <a:r>
              <a:rPr lang="en-US" baseline="0" dirty="0" smtClean="0"/>
              <a:t> um die </a:t>
            </a:r>
            <a:r>
              <a:rPr lang="en-US" baseline="0" dirty="0" err="1" smtClean="0"/>
              <a:t>Änderungen</a:t>
            </a:r>
            <a:r>
              <a:rPr lang="en-US" baseline="0" dirty="0" smtClean="0"/>
              <a:t> der </a:t>
            </a:r>
            <a:r>
              <a:rPr lang="en-US" baseline="0" dirty="0" err="1" smtClean="0"/>
              <a:t>Hirnaktivität</a:t>
            </a:r>
            <a:r>
              <a:rPr lang="en-US" baseline="0" dirty="0" smtClean="0"/>
              <a:t> </a:t>
            </a:r>
            <a:r>
              <a:rPr lang="en-US" baseline="0" dirty="0" err="1" smtClean="0"/>
              <a:t>zu</a:t>
            </a:r>
            <a:r>
              <a:rPr lang="en-US" baseline="0" dirty="0" smtClean="0"/>
              <a:t> </a:t>
            </a:r>
            <a:r>
              <a:rPr lang="en-US" baseline="0" dirty="0" err="1" smtClean="0"/>
              <a:t>messen</a:t>
            </a:r>
            <a:r>
              <a:rPr lang="en-US" baseline="0" dirty="0" smtClean="0"/>
              <a:t>. </a:t>
            </a:r>
            <a:r>
              <a:rPr lang="en-US" baseline="0" dirty="0" err="1" smtClean="0"/>
              <a:t>Hier</a:t>
            </a:r>
            <a:r>
              <a:rPr lang="en-US" baseline="0" dirty="0" smtClean="0"/>
              <a:t> </a:t>
            </a:r>
            <a:r>
              <a:rPr lang="en-US" baseline="0" dirty="0" err="1" smtClean="0"/>
              <a:t>sah</a:t>
            </a:r>
            <a:r>
              <a:rPr lang="en-US" baseline="0" dirty="0" smtClean="0"/>
              <a:t> man </a:t>
            </a:r>
            <a:r>
              <a:rPr lang="en-US" baseline="0" dirty="0" err="1" smtClean="0"/>
              <a:t>relevante</a:t>
            </a:r>
            <a:r>
              <a:rPr lang="en-US" baseline="0" dirty="0" smtClean="0"/>
              <a:t> </a:t>
            </a:r>
            <a:r>
              <a:rPr lang="en-US" baseline="0" dirty="0" err="1" smtClean="0"/>
              <a:t>Unterschiede</a:t>
            </a:r>
            <a:r>
              <a:rPr lang="en-US" baseline="0" dirty="0" smtClean="0"/>
              <a:t> </a:t>
            </a:r>
            <a:r>
              <a:rPr lang="en-US" baseline="0" dirty="0" err="1" smtClean="0"/>
              <a:t>zwischen</a:t>
            </a:r>
            <a:r>
              <a:rPr lang="en-US" baseline="0" dirty="0" smtClean="0"/>
              <a:t> der </a:t>
            </a:r>
            <a:r>
              <a:rPr lang="en-US" baseline="0" dirty="0" err="1" smtClean="0"/>
              <a:t>akuten</a:t>
            </a:r>
            <a:r>
              <a:rPr lang="en-US" baseline="0" dirty="0" smtClean="0"/>
              <a:t> Phase und der </a:t>
            </a:r>
            <a:r>
              <a:rPr lang="en-US" baseline="0" dirty="0" err="1" smtClean="0"/>
              <a:t>langfristigen</a:t>
            </a:r>
            <a:r>
              <a:rPr lang="en-US" baseline="0" dirty="0" smtClean="0"/>
              <a:t> Phase. So </a:t>
            </a:r>
            <a:r>
              <a:rPr lang="en-US" baseline="0" dirty="0" err="1" smtClean="0"/>
              <a:t>gibt</a:t>
            </a:r>
            <a:r>
              <a:rPr lang="en-US" baseline="0" dirty="0" smtClean="0"/>
              <a:t> </a:t>
            </a:r>
            <a:r>
              <a:rPr lang="en-US" baseline="0" dirty="0" err="1" smtClean="0"/>
              <a:t>es</a:t>
            </a:r>
            <a:r>
              <a:rPr lang="en-US" baseline="0" dirty="0" smtClean="0"/>
              <a:t> </a:t>
            </a:r>
            <a:r>
              <a:rPr lang="en-US" baseline="0" dirty="0" err="1" smtClean="0"/>
              <a:t>während</a:t>
            </a:r>
            <a:r>
              <a:rPr lang="en-US" baseline="0" dirty="0" smtClean="0"/>
              <a:t> der </a:t>
            </a:r>
            <a:r>
              <a:rPr lang="en-US" baseline="0" dirty="0" err="1" smtClean="0"/>
              <a:t>aktuen</a:t>
            </a:r>
            <a:r>
              <a:rPr lang="en-US" baseline="0" dirty="0" smtClean="0"/>
              <a:t> Phase </a:t>
            </a:r>
            <a:r>
              <a:rPr lang="en-US" baseline="0" dirty="0" err="1" smtClean="0"/>
              <a:t>Veränderungen</a:t>
            </a:r>
            <a:r>
              <a:rPr lang="en-US" baseline="0" dirty="0" smtClean="0"/>
              <a:t> </a:t>
            </a:r>
            <a:r>
              <a:rPr lang="en-US" baseline="0" dirty="0" err="1" smtClean="0"/>
              <a:t>im</a:t>
            </a:r>
            <a:r>
              <a:rPr lang="en-US" baseline="0" dirty="0" smtClean="0"/>
              <a:t> </a:t>
            </a:r>
            <a:r>
              <a:rPr lang="en-US" baseline="0" dirty="0" err="1" smtClean="0"/>
              <a:t>Bereich</a:t>
            </a:r>
            <a:r>
              <a:rPr lang="en-US" baseline="0" dirty="0" smtClean="0"/>
              <a:t> des </a:t>
            </a:r>
            <a:r>
              <a:rPr lang="en-US" baseline="0" dirty="0" err="1" smtClean="0"/>
              <a:t>sensomotorischen</a:t>
            </a:r>
            <a:r>
              <a:rPr lang="en-US" baseline="0" dirty="0" smtClean="0"/>
              <a:t> </a:t>
            </a:r>
            <a:r>
              <a:rPr lang="en-US" baseline="0" dirty="0" err="1" smtClean="0"/>
              <a:t>Lernens</a:t>
            </a:r>
            <a:r>
              <a:rPr lang="en-US" baseline="0" dirty="0" smtClean="0"/>
              <a:t>: </a:t>
            </a:r>
            <a:r>
              <a:rPr lang="en-US" baseline="0" dirty="0" err="1" smtClean="0"/>
              <a:t>erniedrigte</a:t>
            </a:r>
            <a:r>
              <a:rPr lang="en-US" baseline="0" dirty="0" smtClean="0"/>
              <a:t> </a:t>
            </a:r>
            <a:r>
              <a:rPr lang="en-US" baseline="0" dirty="0" err="1" smtClean="0"/>
              <a:t>Durchblutung</a:t>
            </a:r>
            <a:r>
              <a:rPr lang="en-US" baseline="0" dirty="0" smtClean="0"/>
              <a:t> </a:t>
            </a:r>
            <a:r>
              <a:rPr lang="en-US" baseline="0" dirty="0" err="1" smtClean="0"/>
              <a:t>im</a:t>
            </a:r>
            <a:r>
              <a:rPr lang="en-US" baseline="0" dirty="0" smtClean="0"/>
              <a:t> </a:t>
            </a:r>
            <a:r>
              <a:rPr lang="en-US" baseline="0" dirty="0" err="1" smtClean="0"/>
              <a:t>medialen</a:t>
            </a:r>
            <a:r>
              <a:rPr lang="en-US" baseline="0" dirty="0" smtClean="0"/>
              <a:t> </a:t>
            </a:r>
            <a:r>
              <a:rPr lang="en-US" baseline="0" dirty="0" err="1" smtClean="0"/>
              <a:t>Kleinhirn</a:t>
            </a:r>
            <a:r>
              <a:rPr lang="en-US" baseline="0" dirty="0" smtClean="0"/>
              <a:t>, </a:t>
            </a:r>
            <a:r>
              <a:rPr lang="en-US" baseline="0" dirty="0" err="1" smtClean="0"/>
              <a:t>erhöhte</a:t>
            </a:r>
            <a:r>
              <a:rPr lang="en-US" baseline="0" dirty="0" smtClean="0"/>
              <a:t> </a:t>
            </a:r>
            <a:r>
              <a:rPr lang="en-US" baseline="0" dirty="0" err="1" smtClean="0"/>
              <a:t>Durchblutung</a:t>
            </a:r>
            <a:r>
              <a:rPr lang="en-US" baseline="0" dirty="0" smtClean="0"/>
              <a:t> </a:t>
            </a:r>
            <a:r>
              <a:rPr lang="en-US" baseline="0" dirty="0" err="1" smtClean="0"/>
              <a:t>im</a:t>
            </a:r>
            <a:r>
              <a:rPr lang="en-US" baseline="0" dirty="0" smtClean="0"/>
              <a:t> Gyrus </a:t>
            </a:r>
            <a:r>
              <a:rPr lang="en-US" baseline="0" dirty="0" err="1" smtClean="0"/>
              <a:t>postcentralis</a:t>
            </a:r>
            <a:r>
              <a:rPr lang="en-US" baseline="0" dirty="0" smtClean="0"/>
              <a:t>, Insula und </a:t>
            </a:r>
            <a:r>
              <a:rPr lang="en-US" baseline="0" dirty="0" err="1" smtClean="0"/>
              <a:t>orbitofrontalen</a:t>
            </a:r>
            <a:r>
              <a:rPr lang="en-US" baseline="0" dirty="0" smtClean="0"/>
              <a:t> </a:t>
            </a:r>
            <a:r>
              <a:rPr lang="en-US" baseline="0" dirty="0" err="1" smtClean="0"/>
              <a:t>Kortex</a:t>
            </a:r>
            <a:endParaRPr lang="en-US" baseline="0" dirty="0" smtClean="0"/>
          </a:p>
          <a:p>
            <a:r>
              <a:rPr lang="en-US" baseline="0" dirty="0" smtClean="0"/>
              <a:t> </a:t>
            </a:r>
            <a:r>
              <a:rPr lang="en-US" baseline="0" dirty="0" smtClean="0"/>
              <a:t>(</a:t>
            </a:r>
            <a:r>
              <a:rPr lang="en-US" dirty="0" smtClean="0"/>
              <a:t>decrease in blood flow in the medial cerebellum and an increase in blood flow in the right postcentral gyrus cortex, right insular cortex, and ventromedial orbitofrontal cortex). </a:t>
            </a:r>
          </a:p>
          <a:p>
            <a:r>
              <a:rPr lang="en-US" dirty="0" err="1" smtClean="0"/>
              <a:t>Während</a:t>
            </a:r>
            <a:r>
              <a:rPr lang="en-US" dirty="0" smtClean="0"/>
              <a:t> der </a:t>
            </a:r>
            <a:r>
              <a:rPr lang="en-US" dirty="0" err="1" smtClean="0"/>
              <a:t>chronischen</a:t>
            </a:r>
            <a:r>
              <a:rPr lang="en-US" dirty="0" smtClean="0"/>
              <a:t> Stimulation</a:t>
            </a:r>
            <a:r>
              <a:rPr lang="en-US" baseline="0" dirty="0" smtClean="0"/>
              <a:t> </a:t>
            </a:r>
            <a:r>
              <a:rPr lang="en-US" baseline="0" dirty="0" err="1" smtClean="0"/>
              <a:t>kommt</a:t>
            </a:r>
            <a:r>
              <a:rPr lang="en-US" baseline="0" dirty="0" smtClean="0"/>
              <a:t> </a:t>
            </a:r>
            <a:r>
              <a:rPr lang="en-US" baseline="0" dirty="0" err="1" smtClean="0"/>
              <a:t>es</a:t>
            </a:r>
            <a:r>
              <a:rPr lang="en-US" baseline="0" dirty="0" smtClean="0"/>
              <a:t> </a:t>
            </a:r>
            <a:r>
              <a:rPr lang="en-US" baseline="0" dirty="0" err="1" smtClean="0"/>
              <a:t>hingegen</a:t>
            </a:r>
            <a:r>
              <a:rPr lang="en-US" baseline="0" dirty="0" smtClean="0"/>
              <a:t> </a:t>
            </a:r>
            <a:r>
              <a:rPr lang="en-US" baseline="0" dirty="0" err="1" smtClean="0"/>
              <a:t>zu</a:t>
            </a:r>
            <a:r>
              <a:rPr lang="en-US" baseline="0" dirty="0" smtClean="0"/>
              <a:t> </a:t>
            </a:r>
            <a:r>
              <a:rPr lang="en-US" baseline="0" dirty="0" err="1" smtClean="0"/>
              <a:t>Veränderungen</a:t>
            </a:r>
            <a:r>
              <a:rPr lang="en-US" baseline="0" dirty="0" smtClean="0"/>
              <a:t> </a:t>
            </a:r>
            <a:r>
              <a:rPr lang="en-US" baseline="0" dirty="0" err="1" smtClean="0"/>
              <a:t>welche</a:t>
            </a:r>
            <a:r>
              <a:rPr lang="en-US" baseline="0" dirty="0" smtClean="0"/>
              <a:t> </a:t>
            </a:r>
            <a:r>
              <a:rPr lang="en-US" baseline="0" dirty="0" err="1" smtClean="0"/>
              <a:t>wichtig</a:t>
            </a:r>
            <a:r>
              <a:rPr lang="en-US" baseline="0" dirty="0" smtClean="0"/>
              <a:t> </a:t>
            </a:r>
            <a:r>
              <a:rPr lang="en-US" baseline="0" dirty="0" err="1" smtClean="0"/>
              <a:t>für</a:t>
            </a:r>
            <a:r>
              <a:rPr lang="en-US" baseline="0" dirty="0" smtClean="0"/>
              <a:t> die </a:t>
            </a:r>
            <a:r>
              <a:rPr lang="en-US" baseline="0" dirty="0" err="1" smtClean="0"/>
              <a:t>Alarmbereitschaft</a:t>
            </a:r>
            <a:r>
              <a:rPr lang="en-US" baseline="0" dirty="0" smtClean="0"/>
              <a:t> und </a:t>
            </a:r>
            <a:r>
              <a:rPr lang="en-US" baseline="0" dirty="0" err="1" smtClean="0"/>
              <a:t>Aufmerksamkeit</a:t>
            </a:r>
            <a:r>
              <a:rPr lang="en-US" baseline="0" dirty="0" smtClean="0"/>
              <a:t> </a:t>
            </a:r>
            <a:r>
              <a:rPr lang="en-US" baseline="0" dirty="0" err="1" smtClean="0"/>
              <a:t>sind</a:t>
            </a:r>
            <a:r>
              <a:rPr lang="en-US" baseline="0" dirty="0" smtClean="0"/>
              <a:t>. </a:t>
            </a:r>
          </a:p>
          <a:p>
            <a:r>
              <a:rPr lang="en-US" dirty="0" smtClean="0"/>
              <a:t>detected (decrease in blood flow in the middle part of the cingulate gyrus, ventromedial orbitofrontal cortex, midbrain, and adjacent midline thalamus, and increase in blood flow in the dorsolateral prefrontal cortex</a:t>
            </a:r>
          </a:p>
          <a:p>
            <a:endParaRPr lang="en-US" dirty="0" smtClean="0"/>
          </a:p>
          <a:p>
            <a:r>
              <a:rPr lang="en-US" dirty="0" smtClean="0"/>
              <a:t>In </a:t>
            </a:r>
            <a:r>
              <a:rPr lang="en-US" dirty="0" err="1" smtClean="0"/>
              <a:t>einer</a:t>
            </a:r>
            <a:r>
              <a:rPr lang="en-US" dirty="0" smtClean="0"/>
              <a:t> MRI </a:t>
            </a:r>
            <a:r>
              <a:rPr lang="en-US" dirty="0" err="1" smtClean="0"/>
              <a:t>Studie</a:t>
            </a:r>
            <a:r>
              <a:rPr lang="en-US" dirty="0" smtClean="0"/>
              <a:t> </a:t>
            </a:r>
            <a:r>
              <a:rPr lang="en-US" dirty="0" err="1" smtClean="0"/>
              <a:t>zum</a:t>
            </a:r>
            <a:r>
              <a:rPr lang="en-US" dirty="0" smtClean="0"/>
              <a:t> Fowler’s </a:t>
            </a:r>
            <a:r>
              <a:rPr lang="en-US" dirty="0" err="1" smtClean="0"/>
              <a:t>Syndrom</a:t>
            </a:r>
            <a:r>
              <a:rPr lang="en-US" dirty="0" smtClean="0"/>
              <a:t> hat man </a:t>
            </a:r>
            <a:r>
              <a:rPr lang="en-US" dirty="0" err="1" smtClean="0"/>
              <a:t>gesehen</a:t>
            </a:r>
            <a:r>
              <a:rPr lang="en-US" baseline="0" dirty="0" smtClean="0"/>
              <a:t>, </a:t>
            </a:r>
            <a:r>
              <a:rPr lang="en-US" baseline="0" dirty="0" err="1" smtClean="0"/>
              <a:t>dass</a:t>
            </a:r>
            <a:r>
              <a:rPr lang="en-US" baseline="0" dirty="0" smtClean="0"/>
              <a:t> die </a:t>
            </a:r>
            <a:r>
              <a:rPr lang="en-US" baseline="0" dirty="0" err="1" smtClean="0"/>
              <a:t>sakrale</a:t>
            </a:r>
            <a:r>
              <a:rPr lang="en-US" baseline="0" dirty="0" smtClean="0"/>
              <a:t> </a:t>
            </a:r>
            <a:r>
              <a:rPr lang="en-US" baseline="0" dirty="0" err="1" smtClean="0"/>
              <a:t>Neuromodulation</a:t>
            </a:r>
            <a:r>
              <a:rPr lang="en-US" baseline="0" dirty="0" smtClean="0"/>
              <a:t> </a:t>
            </a:r>
            <a:r>
              <a:rPr lang="en-US" baseline="0" dirty="0" err="1" smtClean="0"/>
              <a:t>zu</a:t>
            </a:r>
            <a:r>
              <a:rPr lang="en-US" baseline="0" dirty="0" smtClean="0"/>
              <a:t> </a:t>
            </a:r>
            <a:r>
              <a:rPr lang="en-US" baseline="0" dirty="0" err="1" smtClean="0"/>
              <a:t>einer</a:t>
            </a:r>
            <a:r>
              <a:rPr lang="en-US" baseline="0" dirty="0" smtClean="0"/>
              <a:t> </a:t>
            </a:r>
            <a:r>
              <a:rPr lang="en-US" baseline="0" dirty="0" err="1" smtClean="0"/>
              <a:t>Normalisierung</a:t>
            </a:r>
            <a:r>
              <a:rPr lang="en-US" baseline="0" dirty="0" smtClean="0"/>
              <a:t> der </a:t>
            </a:r>
            <a:r>
              <a:rPr lang="en-US" baseline="0" dirty="0" err="1" smtClean="0"/>
              <a:t>Hirnaktivität</a:t>
            </a:r>
            <a:r>
              <a:rPr lang="en-US" baseline="0" dirty="0" smtClean="0"/>
              <a:t> </a:t>
            </a:r>
            <a:r>
              <a:rPr lang="en-US" baseline="0" dirty="0" err="1" smtClean="0"/>
              <a:t>führt</a:t>
            </a:r>
            <a:r>
              <a:rPr lang="en-US" baseline="0" dirty="0" smtClean="0"/>
              <a:t>. Das Fowler’s </a:t>
            </a:r>
            <a:r>
              <a:rPr lang="en-US" baseline="0" dirty="0" err="1" smtClean="0"/>
              <a:t>Syndrom</a:t>
            </a:r>
            <a:r>
              <a:rPr lang="en-US" baseline="0" dirty="0" smtClean="0"/>
              <a:t> </a:t>
            </a:r>
            <a:r>
              <a:rPr lang="en-US" baseline="0" dirty="0" err="1" smtClean="0"/>
              <a:t>ist</a:t>
            </a:r>
            <a:r>
              <a:rPr lang="en-US" baseline="0" dirty="0" smtClean="0"/>
              <a:t>  </a:t>
            </a:r>
            <a:r>
              <a:rPr lang="en-US" baseline="0" dirty="0" err="1" smtClean="0"/>
              <a:t>Blasenentleerungsstörung</a:t>
            </a:r>
            <a:r>
              <a:rPr lang="en-US" baseline="0" dirty="0" smtClean="0"/>
              <a:t> </a:t>
            </a:r>
            <a:r>
              <a:rPr lang="en-US" baseline="0" dirty="0" err="1" smtClean="0"/>
              <a:t>bei</a:t>
            </a:r>
            <a:r>
              <a:rPr lang="en-US" baseline="0" dirty="0" smtClean="0"/>
              <a:t> </a:t>
            </a:r>
            <a:r>
              <a:rPr lang="en-US" baseline="0" dirty="0" err="1" smtClean="0"/>
              <a:t>jungen</a:t>
            </a:r>
            <a:r>
              <a:rPr lang="en-US" baseline="0" dirty="0" smtClean="0"/>
              <a:t> Frauen, welches </a:t>
            </a:r>
            <a:r>
              <a:rPr lang="en-US" baseline="0" dirty="0" err="1" smtClean="0"/>
              <a:t>gehäuft</a:t>
            </a:r>
            <a:r>
              <a:rPr lang="en-US" baseline="0" dirty="0" smtClean="0"/>
              <a:t> in </a:t>
            </a:r>
            <a:r>
              <a:rPr lang="en-US" baseline="0" dirty="0" err="1" smtClean="0"/>
              <a:t>Kombination</a:t>
            </a:r>
            <a:r>
              <a:rPr lang="en-US" baseline="0" dirty="0" smtClean="0"/>
              <a:t> </a:t>
            </a:r>
            <a:r>
              <a:rPr lang="en-US" baseline="0" dirty="0" err="1" smtClean="0"/>
              <a:t>mit</a:t>
            </a:r>
            <a:r>
              <a:rPr lang="en-US" baseline="0" dirty="0" smtClean="0"/>
              <a:t> </a:t>
            </a:r>
            <a:r>
              <a:rPr lang="en-US" baseline="0" dirty="0" err="1" smtClean="0"/>
              <a:t>einem</a:t>
            </a:r>
            <a:r>
              <a:rPr lang="en-US" baseline="0" dirty="0" smtClean="0"/>
              <a:t> </a:t>
            </a:r>
            <a:r>
              <a:rPr lang="en-US" baseline="0" dirty="0" err="1" smtClean="0"/>
              <a:t>polyzystischen</a:t>
            </a:r>
            <a:r>
              <a:rPr lang="en-US" baseline="0" dirty="0" smtClean="0"/>
              <a:t> </a:t>
            </a:r>
            <a:r>
              <a:rPr lang="en-US" baseline="0" dirty="0" err="1" smtClean="0"/>
              <a:t>Ovar-Syndrom</a:t>
            </a:r>
            <a:r>
              <a:rPr lang="en-US" baseline="0" dirty="0" smtClean="0"/>
              <a:t> </a:t>
            </a:r>
            <a:r>
              <a:rPr lang="en-US" baseline="0" dirty="0" err="1" smtClean="0"/>
              <a:t>auftritt</a:t>
            </a:r>
            <a:r>
              <a:rPr lang="en-US" baseline="0" dirty="0" smtClean="0"/>
              <a:t>. </a:t>
            </a:r>
            <a:r>
              <a:rPr lang="en-US" baseline="0" dirty="0" err="1" smtClean="0"/>
              <a:t>Hierbei</a:t>
            </a:r>
            <a:r>
              <a:rPr lang="en-US" baseline="0" dirty="0" smtClean="0"/>
              <a:t> </a:t>
            </a:r>
            <a:r>
              <a:rPr lang="en-US" baseline="0" dirty="0" err="1" smtClean="0"/>
              <a:t>kommt</a:t>
            </a:r>
            <a:r>
              <a:rPr lang="en-US" baseline="0" dirty="0" smtClean="0"/>
              <a:t> </a:t>
            </a:r>
            <a:r>
              <a:rPr lang="en-US" baseline="0" dirty="0" err="1" smtClean="0"/>
              <a:t>es</a:t>
            </a:r>
            <a:r>
              <a:rPr lang="en-US" baseline="0" dirty="0" smtClean="0"/>
              <a:t> </a:t>
            </a:r>
            <a:r>
              <a:rPr lang="en-US" baseline="0" dirty="0" err="1" smtClean="0"/>
              <a:t>zu</a:t>
            </a:r>
            <a:r>
              <a:rPr lang="en-US" baseline="0" dirty="0" smtClean="0"/>
              <a:t> </a:t>
            </a:r>
            <a:r>
              <a:rPr lang="en-US" baseline="0" dirty="0" err="1" smtClean="0"/>
              <a:t>einer</a:t>
            </a:r>
            <a:r>
              <a:rPr lang="en-US" baseline="0" dirty="0" smtClean="0"/>
              <a:t> </a:t>
            </a:r>
            <a:r>
              <a:rPr lang="en-US" baseline="0" dirty="0" err="1" smtClean="0"/>
              <a:t>erhöhten</a:t>
            </a:r>
            <a:r>
              <a:rPr lang="en-US" baseline="0" dirty="0" smtClean="0"/>
              <a:t> </a:t>
            </a:r>
            <a:r>
              <a:rPr lang="en-US" baseline="0" dirty="0" err="1" smtClean="0"/>
              <a:t>Aktivität</a:t>
            </a:r>
            <a:r>
              <a:rPr lang="en-US" baseline="0" dirty="0" smtClean="0"/>
              <a:t> der </a:t>
            </a:r>
            <a:r>
              <a:rPr lang="en-US" baseline="0" dirty="0" err="1" smtClean="0"/>
              <a:t>Beckenbodenmuskulatur</a:t>
            </a:r>
            <a:r>
              <a:rPr lang="en-US" baseline="0" dirty="0" smtClean="0"/>
              <a:t>, was </a:t>
            </a:r>
            <a:r>
              <a:rPr lang="en-US" baseline="0" dirty="0" err="1" smtClean="0"/>
              <a:t>zu</a:t>
            </a:r>
            <a:r>
              <a:rPr lang="en-US" baseline="0" dirty="0" smtClean="0"/>
              <a:t> </a:t>
            </a:r>
            <a:r>
              <a:rPr lang="en-US" baseline="0" dirty="0" err="1" smtClean="0"/>
              <a:t>Schmerzen</a:t>
            </a:r>
            <a:r>
              <a:rPr lang="en-US" baseline="0" dirty="0" smtClean="0"/>
              <a:t> </a:t>
            </a:r>
            <a:r>
              <a:rPr lang="en-US" baseline="0" dirty="0" err="1" smtClean="0"/>
              <a:t>während</a:t>
            </a:r>
            <a:r>
              <a:rPr lang="en-US" baseline="0" dirty="0" smtClean="0"/>
              <a:t> der </a:t>
            </a:r>
            <a:r>
              <a:rPr lang="en-US" baseline="0" dirty="0" err="1" smtClean="0"/>
              <a:t>Miktion</a:t>
            </a:r>
            <a:r>
              <a:rPr lang="en-US" baseline="0" dirty="0" smtClean="0"/>
              <a:t>, </a:t>
            </a:r>
            <a:r>
              <a:rPr lang="en-US" baseline="0" dirty="0" err="1" smtClean="0"/>
              <a:t>zu</a:t>
            </a:r>
            <a:r>
              <a:rPr lang="en-US" baseline="0" dirty="0" smtClean="0"/>
              <a:t> </a:t>
            </a:r>
            <a:r>
              <a:rPr lang="en-US" baseline="0" dirty="0" err="1" smtClean="0"/>
              <a:t>Restharn</a:t>
            </a:r>
            <a:r>
              <a:rPr lang="en-US" baseline="0" dirty="0" smtClean="0"/>
              <a:t> und </a:t>
            </a:r>
            <a:r>
              <a:rPr lang="en-US" baseline="0" dirty="0" err="1" smtClean="0"/>
              <a:t>Harnverhalten</a:t>
            </a:r>
            <a:r>
              <a:rPr lang="en-US" baseline="0" dirty="0" smtClean="0"/>
              <a:t> </a:t>
            </a:r>
            <a:r>
              <a:rPr lang="en-US" baseline="0" dirty="0" err="1" smtClean="0"/>
              <a:t>führen</a:t>
            </a:r>
            <a:r>
              <a:rPr lang="en-US" baseline="0" dirty="0" smtClean="0"/>
              <a:t> </a:t>
            </a:r>
            <a:r>
              <a:rPr lang="en-US" baseline="0" dirty="0" err="1" smtClean="0"/>
              <a:t>kann</a:t>
            </a:r>
            <a:r>
              <a:rPr lang="en-US" baseline="0" dirty="0" smtClean="0"/>
              <a:t>. Von </a:t>
            </a:r>
            <a:r>
              <a:rPr lang="en-US" baseline="0" dirty="0" err="1" smtClean="0"/>
              <a:t>manchen</a:t>
            </a:r>
            <a:r>
              <a:rPr lang="en-US" baseline="0" dirty="0" smtClean="0"/>
              <a:t> </a:t>
            </a:r>
            <a:r>
              <a:rPr lang="en-US" baseline="0" dirty="0" err="1" smtClean="0"/>
              <a:t>Experten</a:t>
            </a:r>
            <a:r>
              <a:rPr lang="en-US" baseline="0" dirty="0" smtClean="0"/>
              <a:t> </a:t>
            </a:r>
            <a:r>
              <a:rPr lang="en-US" baseline="0" dirty="0" err="1" smtClean="0"/>
              <a:t>wird</a:t>
            </a:r>
            <a:r>
              <a:rPr lang="en-US" baseline="0" dirty="0" smtClean="0"/>
              <a:t> </a:t>
            </a:r>
            <a:r>
              <a:rPr lang="en-US" baseline="0" dirty="0" err="1" smtClean="0"/>
              <a:t>postuliert</a:t>
            </a:r>
            <a:r>
              <a:rPr lang="en-US" baseline="0" dirty="0" smtClean="0"/>
              <a:t>, </a:t>
            </a:r>
            <a:r>
              <a:rPr lang="en-US" baseline="0" dirty="0" err="1" smtClean="0"/>
              <a:t>dass</a:t>
            </a:r>
            <a:r>
              <a:rPr lang="en-US" baseline="0" dirty="0" smtClean="0"/>
              <a:t> </a:t>
            </a:r>
            <a:r>
              <a:rPr lang="en-US" baseline="0" dirty="0" err="1" smtClean="0"/>
              <a:t>ein</a:t>
            </a:r>
            <a:r>
              <a:rPr lang="en-US" baseline="0" dirty="0" smtClean="0"/>
              <a:t> Fowler’s </a:t>
            </a:r>
            <a:r>
              <a:rPr lang="en-US" baseline="0" dirty="0" err="1" smtClean="0"/>
              <a:t>Syndrom</a:t>
            </a:r>
            <a:r>
              <a:rPr lang="en-US" baseline="0" dirty="0" smtClean="0"/>
              <a:t> </a:t>
            </a:r>
            <a:r>
              <a:rPr lang="en-US" baseline="0" dirty="0" err="1" smtClean="0"/>
              <a:t>nicht</a:t>
            </a:r>
            <a:r>
              <a:rPr lang="en-US" baseline="0" dirty="0" smtClean="0"/>
              <a:t> </a:t>
            </a:r>
            <a:r>
              <a:rPr lang="en-US" baseline="0" dirty="0" err="1" smtClean="0"/>
              <a:t>nur</a:t>
            </a:r>
            <a:r>
              <a:rPr lang="en-US" baseline="0" dirty="0" smtClean="0"/>
              <a:t> </a:t>
            </a:r>
            <a:r>
              <a:rPr lang="en-US" baseline="0" dirty="0" err="1" smtClean="0"/>
              <a:t>im</a:t>
            </a:r>
            <a:r>
              <a:rPr lang="en-US" baseline="0" dirty="0" smtClean="0"/>
              <a:t> </a:t>
            </a:r>
            <a:r>
              <a:rPr lang="en-US" baseline="0" dirty="0" err="1" smtClean="0"/>
              <a:t>klassischen</a:t>
            </a:r>
            <a:r>
              <a:rPr lang="en-US" baseline="0" dirty="0" smtClean="0"/>
              <a:t> </a:t>
            </a:r>
            <a:r>
              <a:rPr lang="en-US" baseline="0" dirty="0" err="1" smtClean="0"/>
              <a:t>Sinne</a:t>
            </a:r>
            <a:r>
              <a:rPr lang="en-US" baseline="0" dirty="0" smtClean="0"/>
              <a:t> </a:t>
            </a:r>
            <a:r>
              <a:rPr lang="en-US" baseline="0" dirty="0" err="1" smtClean="0"/>
              <a:t>bei</a:t>
            </a:r>
            <a:r>
              <a:rPr lang="en-US" baseline="0" dirty="0" smtClean="0"/>
              <a:t> </a:t>
            </a:r>
            <a:r>
              <a:rPr lang="en-US" baseline="0" dirty="0" err="1" smtClean="0"/>
              <a:t>weiblichen</a:t>
            </a:r>
            <a:r>
              <a:rPr lang="en-US" baseline="0" dirty="0" smtClean="0"/>
              <a:t> </a:t>
            </a:r>
            <a:r>
              <a:rPr lang="en-US" baseline="0" dirty="0" err="1" smtClean="0"/>
              <a:t>Personen</a:t>
            </a:r>
            <a:r>
              <a:rPr lang="en-US" baseline="0" dirty="0" smtClean="0"/>
              <a:t>, </a:t>
            </a:r>
            <a:r>
              <a:rPr lang="en-US" baseline="0" dirty="0" err="1" smtClean="0"/>
              <a:t>sondern</a:t>
            </a:r>
            <a:r>
              <a:rPr lang="en-US" baseline="0" dirty="0" smtClean="0"/>
              <a:t> </a:t>
            </a:r>
            <a:r>
              <a:rPr lang="en-US" baseline="0" dirty="0" err="1" smtClean="0"/>
              <a:t>auch</a:t>
            </a:r>
            <a:r>
              <a:rPr lang="en-US" baseline="0" dirty="0" smtClean="0"/>
              <a:t> </a:t>
            </a:r>
            <a:r>
              <a:rPr lang="en-US" baseline="0" dirty="0" err="1" smtClean="0"/>
              <a:t>bei</a:t>
            </a:r>
            <a:r>
              <a:rPr lang="en-US" baseline="0" dirty="0" smtClean="0"/>
              <a:t> </a:t>
            </a:r>
            <a:r>
              <a:rPr lang="en-US" baseline="0" dirty="0" err="1" smtClean="0"/>
              <a:t>Männern</a:t>
            </a:r>
            <a:r>
              <a:rPr lang="en-US" baseline="0" dirty="0" smtClean="0"/>
              <a:t> </a:t>
            </a:r>
            <a:r>
              <a:rPr lang="en-US" baseline="0" dirty="0" err="1" smtClean="0"/>
              <a:t>auftreten</a:t>
            </a:r>
            <a:r>
              <a:rPr lang="en-US" baseline="0" dirty="0" smtClean="0"/>
              <a:t> </a:t>
            </a:r>
            <a:r>
              <a:rPr lang="en-US" baseline="0" dirty="0" err="1" smtClean="0"/>
              <a:t>kann</a:t>
            </a:r>
            <a:r>
              <a:rPr lang="en-US" baseline="0" dirty="0" smtClean="0"/>
              <a:t>.</a:t>
            </a:r>
            <a:endParaRPr lang="en-US" dirty="0" smtClean="0"/>
          </a:p>
        </p:txBody>
      </p:sp>
      <p:sp>
        <p:nvSpPr>
          <p:cNvPr id="4" name="Foliennummernplatzhalter 3"/>
          <p:cNvSpPr>
            <a:spLocks noGrp="1"/>
          </p:cNvSpPr>
          <p:nvPr>
            <p:ph type="sldNum" sz="quarter" idx="10"/>
          </p:nvPr>
        </p:nvSpPr>
        <p:spPr/>
        <p:txBody>
          <a:bodyPr/>
          <a:lstStyle/>
          <a:p>
            <a:fld id="{AE2A7D2B-89CB-4BF6-A54F-47EE7352FDCE}" type="slidenum">
              <a:rPr lang="de-CH" smtClean="0"/>
              <a:t>7</a:t>
            </a:fld>
            <a:endParaRPr lang="de-CH" dirty="0"/>
          </a:p>
        </p:txBody>
      </p:sp>
    </p:spTree>
    <p:extLst>
      <p:ext uri="{BB962C8B-B14F-4D97-AF65-F5344CB8AC3E}">
        <p14:creationId xmlns:p14="http://schemas.microsoft.com/office/powerpoint/2010/main" val="2369176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Durch</a:t>
            </a:r>
            <a:r>
              <a:rPr lang="de-CH" baseline="0" dirty="0" smtClean="0"/>
              <a:t> die sakrale Neuromodulation ist eine Stimulierung der Nerven S3, S4 oder des N. </a:t>
            </a:r>
            <a:r>
              <a:rPr lang="de-CH" baseline="0" dirty="0" err="1" smtClean="0"/>
              <a:t>pudendus</a:t>
            </a:r>
            <a:r>
              <a:rPr lang="de-CH" baseline="0" dirty="0" smtClean="0"/>
              <a:t> möglich. </a:t>
            </a:r>
          </a:p>
          <a:p>
            <a:r>
              <a:rPr lang="de-CH" baseline="0" dirty="0" err="1" smtClean="0"/>
              <a:t>Dermatome</a:t>
            </a:r>
            <a:r>
              <a:rPr lang="de-CH" baseline="0" dirty="0" smtClean="0"/>
              <a:t> -&gt; sensorisch </a:t>
            </a:r>
          </a:p>
          <a:p>
            <a:r>
              <a:rPr lang="de-CH" baseline="0" dirty="0" smtClean="0"/>
              <a:t>N. </a:t>
            </a:r>
            <a:r>
              <a:rPr lang="de-CH" baseline="0" dirty="0" err="1" smtClean="0"/>
              <a:t>pudendus</a:t>
            </a:r>
            <a:r>
              <a:rPr lang="de-CH" baseline="0" dirty="0" smtClean="0"/>
              <a:t>: </a:t>
            </a:r>
            <a:endParaRPr lang="de-CH" baseline="0" dirty="0" smtClean="0"/>
          </a:p>
          <a:p>
            <a:r>
              <a:rPr lang="de-CH" u="sng" baseline="0" dirty="0" smtClean="0"/>
              <a:t>N</a:t>
            </a:r>
            <a:r>
              <a:rPr lang="de-CH" u="sng" baseline="0" dirty="0" smtClean="0"/>
              <a:t>. </a:t>
            </a:r>
            <a:r>
              <a:rPr lang="de-CH" u="sng" baseline="0" dirty="0" err="1" smtClean="0"/>
              <a:t>rectales</a:t>
            </a:r>
            <a:r>
              <a:rPr lang="de-CH" u="sng" baseline="0" dirty="0" smtClean="0"/>
              <a:t> inferiores </a:t>
            </a:r>
            <a:r>
              <a:rPr lang="de-CH" baseline="0" dirty="0" smtClean="0"/>
              <a:t>-&gt; motorisch M. </a:t>
            </a:r>
            <a:r>
              <a:rPr lang="de-CH" baseline="0" dirty="0" err="1" smtClean="0"/>
              <a:t>sphinkter</a:t>
            </a:r>
            <a:r>
              <a:rPr lang="de-CH" baseline="0" dirty="0" smtClean="0"/>
              <a:t> </a:t>
            </a:r>
            <a:r>
              <a:rPr lang="de-CH" baseline="0" dirty="0" err="1" smtClean="0"/>
              <a:t>ani</a:t>
            </a:r>
            <a:r>
              <a:rPr lang="de-CH" baseline="0" dirty="0" smtClean="0"/>
              <a:t> </a:t>
            </a:r>
            <a:r>
              <a:rPr lang="de-CH" baseline="0" dirty="0" err="1" smtClean="0"/>
              <a:t>externus</a:t>
            </a:r>
            <a:r>
              <a:rPr lang="de-CH" baseline="0" dirty="0" smtClean="0"/>
              <a:t>, sensibel Haut Anus -&gt; Stuhlinkontinenz</a:t>
            </a:r>
          </a:p>
          <a:p>
            <a:r>
              <a:rPr lang="de-CH" u="sng" baseline="0" dirty="0" err="1" smtClean="0"/>
              <a:t>Nn</a:t>
            </a:r>
            <a:r>
              <a:rPr lang="de-CH" u="sng" baseline="0" dirty="0" smtClean="0"/>
              <a:t>. </a:t>
            </a:r>
            <a:r>
              <a:rPr lang="de-CH" u="sng" baseline="0" dirty="0" err="1" smtClean="0"/>
              <a:t>Perineales</a:t>
            </a:r>
            <a:r>
              <a:rPr lang="de-CH" baseline="0" dirty="0" smtClean="0"/>
              <a:t>: motorisch Dammmuskulatur und Peniswurzel, </a:t>
            </a:r>
            <a:r>
              <a:rPr lang="de-CH" baseline="0" dirty="0" err="1" smtClean="0"/>
              <a:t>ua</a:t>
            </a:r>
            <a:r>
              <a:rPr lang="de-CH" baseline="0" dirty="0" smtClean="0"/>
              <a:t>. M. </a:t>
            </a:r>
            <a:r>
              <a:rPr lang="de-CH" baseline="0" dirty="0" err="1" smtClean="0"/>
              <a:t>trasversus</a:t>
            </a:r>
            <a:r>
              <a:rPr lang="de-CH" baseline="0" dirty="0" smtClean="0"/>
              <a:t> </a:t>
            </a:r>
            <a:r>
              <a:rPr lang="de-CH" baseline="0" dirty="0" err="1" smtClean="0"/>
              <a:t>perinei</a:t>
            </a:r>
            <a:r>
              <a:rPr lang="de-CH" baseline="0" dirty="0" smtClean="0"/>
              <a:t> </a:t>
            </a:r>
            <a:r>
              <a:rPr lang="de-CH" baseline="0" dirty="0" err="1" smtClean="0"/>
              <a:t>superficialis</a:t>
            </a:r>
            <a:r>
              <a:rPr lang="de-CH" baseline="0" dirty="0" smtClean="0"/>
              <a:t> und </a:t>
            </a:r>
            <a:r>
              <a:rPr lang="de-CH" baseline="0" dirty="0" err="1" smtClean="0"/>
              <a:t>profundus</a:t>
            </a:r>
            <a:r>
              <a:rPr lang="de-CH" baseline="0" dirty="0" smtClean="0"/>
              <a:t>, M. </a:t>
            </a:r>
            <a:r>
              <a:rPr lang="de-CH" baseline="0" dirty="0" err="1" smtClean="0"/>
              <a:t>bulboispongiosus</a:t>
            </a:r>
            <a:r>
              <a:rPr lang="de-CH" baseline="0" dirty="0" smtClean="0"/>
              <a:t>, M. </a:t>
            </a:r>
            <a:r>
              <a:rPr lang="de-CH" baseline="0" dirty="0" err="1" smtClean="0"/>
              <a:t>ischiocavernosus</a:t>
            </a:r>
            <a:r>
              <a:rPr lang="de-CH" baseline="0" dirty="0" smtClean="0"/>
              <a:t>. M. </a:t>
            </a:r>
            <a:r>
              <a:rPr lang="de-CH" baseline="0" dirty="0" err="1" smtClean="0"/>
              <a:t>sphincter</a:t>
            </a:r>
            <a:r>
              <a:rPr lang="de-CH" baseline="0" dirty="0" smtClean="0"/>
              <a:t> </a:t>
            </a:r>
            <a:r>
              <a:rPr lang="de-CH" baseline="0" dirty="0" err="1" smtClean="0"/>
              <a:t>urethrae</a:t>
            </a:r>
            <a:r>
              <a:rPr lang="de-CH" baseline="0" dirty="0" smtClean="0"/>
              <a:t> ext.</a:t>
            </a:r>
          </a:p>
          <a:p>
            <a:r>
              <a:rPr lang="de-CH" baseline="0" dirty="0" smtClean="0"/>
              <a:t>	sensibel: </a:t>
            </a:r>
            <a:r>
              <a:rPr lang="de-CH" baseline="0" dirty="0" err="1" smtClean="0"/>
              <a:t>Nn</a:t>
            </a:r>
            <a:r>
              <a:rPr lang="de-CH" baseline="0" dirty="0" smtClean="0"/>
              <a:t> </a:t>
            </a:r>
            <a:r>
              <a:rPr lang="de-CH" baseline="0" dirty="0" err="1" smtClean="0"/>
              <a:t>scrotales</a:t>
            </a:r>
            <a:r>
              <a:rPr lang="de-CH" baseline="0" dirty="0" smtClean="0"/>
              <a:t> </a:t>
            </a:r>
            <a:r>
              <a:rPr lang="de-CH" baseline="0" dirty="0" err="1" smtClean="0"/>
              <a:t>post</a:t>
            </a:r>
            <a:r>
              <a:rPr lang="de-CH" baseline="0" dirty="0" smtClean="0"/>
              <a:t> -&gt; Dorsalseite Skrotum, und </a:t>
            </a:r>
            <a:r>
              <a:rPr lang="de-CH" baseline="0" dirty="0" err="1" smtClean="0"/>
              <a:t>Nn</a:t>
            </a:r>
            <a:r>
              <a:rPr lang="de-CH" baseline="0" dirty="0" smtClean="0"/>
              <a:t>. Labiales </a:t>
            </a:r>
            <a:r>
              <a:rPr lang="de-CH" baseline="0" dirty="0" err="1" smtClean="0"/>
              <a:t>post</a:t>
            </a:r>
            <a:r>
              <a:rPr lang="de-CH" baseline="0" dirty="0" smtClean="0"/>
              <a:t> -&gt; </a:t>
            </a:r>
            <a:r>
              <a:rPr lang="de-CH" baseline="0" dirty="0" err="1" smtClean="0"/>
              <a:t>Labia</a:t>
            </a:r>
            <a:r>
              <a:rPr lang="de-CH" baseline="0" dirty="0" smtClean="0"/>
              <a:t> </a:t>
            </a:r>
            <a:r>
              <a:rPr lang="de-CH" baseline="0" dirty="0" err="1" smtClean="0"/>
              <a:t>majora</a:t>
            </a:r>
            <a:endParaRPr lang="de-CH" baseline="0" dirty="0" smtClean="0"/>
          </a:p>
          <a:p>
            <a:r>
              <a:rPr lang="de-CH" u="sng" baseline="0" dirty="0" smtClean="0"/>
              <a:t>N. </a:t>
            </a:r>
            <a:r>
              <a:rPr lang="de-CH" u="sng" baseline="0" dirty="0" err="1" smtClean="0"/>
              <a:t>Dorsalis</a:t>
            </a:r>
            <a:r>
              <a:rPr lang="de-CH" u="sng" baseline="0" dirty="0" smtClean="0"/>
              <a:t> </a:t>
            </a:r>
            <a:r>
              <a:rPr lang="de-CH" u="sng" baseline="0" dirty="0" err="1" smtClean="0"/>
              <a:t>penis</a:t>
            </a:r>
            <a:r>
              <a:rPr lang="de-CH" u="sng" baseline="0" dirty="0" smtClean="0"/>
              <a:t>: </a:t>
            </a:r>
            <a:r>
              <a:rPr lang="de-CH" baseline="0" dirty="0" err="1" smtClean="0"/>
              <a:t>mot</a:t>
            </a:r>
            <a:r>
              <a:rPr lang="de-CH" baseline="0" dirty="0" smtClean="0"/>
              <a:t>.: M. </a:t>
            </a:r>
            <a:r>
              <a:rPr lang="de-CH" baseline="0" dirty="0" err="1" smtClean="0"/>
              <a:t>transversus</a:t>
            </a:r>
            <a:r>
              <a:rPr lang="de-CH" baseline="0" dirty="0" smtClean="0"/>
              <a:t> </a:t>
            </a:r>
            <a:r>
              <a:rPr lang="de-CH" baseline="0" dirty="0" err="1" smtClean="0"/>
              <a:t>perinei</a:t>
            </a:r>
            <a:r>
              <a:rPr lang="de-CH" baseline="0" dirty="0" smtClean="0"/>
              <a:t> prof. </a:t>
            </a:r>
          </a:p>
          <a:p>
            <a:r>
              <a:rPr lang="de-CH" baseline="0" dirty="0" smtClean="0"/>
              <a:t>	sens: Dorsalseite Penis, Glans </a:t>
            </a:r>
            <a:r>
              <a:rPr lang="de-CH" baseline="0" dirty="0" err="1" smtClean="0"/>
              <a:t>penis</a:t>
            </a:r>
            <a:r>
              <a:rPr lang="de-CH" baseline="0" dirty="0" smtClean="0"/>
              <a:t>, Präputium und Corpus </a:t>
            </a:r>
            <a:r>
              <a:rPr lang="de-CH" baseline="0" dirty="0" err="1" smtClean="0"/>
              <a:t>cavernosum</a:t>
            </a:r>
            <a:r>
              <a:rPr lang="de-CH" baseline="0" dirty="0" smtClean="0"/>
              <a:t> </a:t>
            </a:r>
            <a:r>
              <a:rPr lang="de-CH" baseline="0" dirty="0" err="1" smtClean="0"/>
              <a:t>penis</a:t>
            </a:r>
            <a:endParaRPr lang="de-CH" baseline="0" dirty="0" smtClean="0"/>
          </a:p>
          <a:p>
            <a:r>
              <a:rPr lang="de-CH" u="sng" baseline="0" dirty="0" smtClean="0"/>
              <a:t>N. </a:t>
            </a:r>
            <a:r>
              <a:rPr lang="de-CH" u="sng" baseline="0" dirty="0" err="1" smtClean="0"/>
              <a:t>Dorsalis</a:t>
            </a:r>
            <a:r>
              <a:rPr lang="de-CH" u="sng" baseline="0" dirty="0" smtClean="0"/>
              <a:t> </a:t>
            </a:r>
            <a:r>
              <a:rPr lang="de-CH" u="sng" baseline="0" dirty="0" err="1" smtClean="0"/>
              <a:t>clitoridis</a:t>
            </a:r>
            <a:r>
              <a:rPr lang="de-CH" u="sng" baseline="0" dirty="0" smtClean="0"/>
              <a:t>: </a:t>
            </a:r>
            <a:r>
              <a:rPr lang="de-CH" baseline="0" dirty="0" smtClean="0"/>
              <a:t>sens. Dorsale Anteile Klitoris</a:t>
            </a:r>
            <a:endParaRPr lang="de-CH" dirty="0"/>
          </a:p>
        </p:txBody>
      </p:sp>
      <p:sp>
        <p:nvSpPr>
          <p:cNvPr id="4" name="Foliennummernplatzhalter 3"/>
          <p:cNvSpPr>
            <a:spLocks noGrp="1"/>
          </p:cNvSpPr>
          <p:nvPr>
            <p:ph type="sldNum" sz="quarter" idx="10"/>
          </p:nvPr>
        </p:nvSpPr>
        <p:spPr/>
        <p:txBody>
          <a:bodyPr/>
          <a:lstStyle/>
          <a:p>
            <a:fld id="{AE2A7D2B-89CB-4BF6-A54F-47EE7352FDCE}" type="slidenum">
              <a:rPr lang="de-CH" smtClean="0"/>
              <a:t>8</a:t>
            </a:fld>
            <a:endParaRPr lang="de-CH" dirty="0"/>
          </a:p>
        </p:txBody>
      </p:sp>
    </p:spTree>
    <p:extLst>
      <p:ext uri="{BB962C8B-B14F-4D97-AF65-F5344CB8AC3E}">
        <p14:creationId xmlns:p14="http://schemas.microsoft.com/office/powerpoint/2010/main" val="1747965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Wann kann die sakrale Neuromodulation eingesetzt werden?</a:t>
            </a:r>
            <a:endParaRPr lang="de-CH" dirty="0"/>
          </a:p>
        </p:txBody>
      </p:sp>
      <p:sp>
        <p:nvSpPr>
          <p:cNvPr id="4" name="Foliennummernplatzhalter 3"/>
          <p:cNvSpPr>
            <a:spLocks noGrp="1"/>
          </p:cNvSpPr>
          <p:nvPr>
            <p:ph type="sldNum" sz="quarter" idx="10"/>
          </p:nvPr>
        </p:nvSpPr>
        <p:spPr/>
        <p:txBody>
          <a:bodyPr/>
          <a:lstStyle/>
          <a:p>
            <a:fld id="{AE2A7D2B-89CB-4BF6-A54F-47EE7352FDCE}" type="slidenum">
              <a:rPr lang="de-CH" smtClean="0"/>
              <a:t>9</a:t>
            </a:fld>
            <a:endParaRPr lang="de-CH" dirty="0"/>
          </a:p>
        </p:txBody>
      </p:sp>
    </p:spTree>
    <p:extLst>
      <p:ext uri="{BB962C8B-B14F-4D97-AF65-F5344CB8AC3E}">
        <p14:creationId xmlns:p14="http://schemas.microsoft.com/office/powerpoint/2010/main" val="18204948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3.emf"/><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emf"/><Relationship Id="rId5" Type="http://schemas.openxmlformats.org/officeDocument/2006/relationships/image" Target="../media/image1.jp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55.xml"/><Relationship Id="rId7" Type="http://schemas.openxmlformats.org/officeDocument/2006/relationships/slideMaster" Target="../slideMasters/slideMaster1.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61.xml"/><Relationship Id="rId7" Type="http://schemas.openxmlformats.org/officeDocument/2006/relationships/slideMaster" Target="../slideMasters/slideMaster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67.xml"/><Relationship Id="rId7" Type="http://schemas.openxmlformats.org/officeDocument/2006/relationships/image" Target="../media/image6.png"/><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slideMaster" Target="../slideMasters/slideMaster1.xml"/><Relationship Id="rId5" Type="http://schemas.openxmlformats.org/officeDocument/2006/relationships/tags" Target="../tags/tag69.xml"/><Relationship Id="rId4" Type="http://schemas.openxmlformats.org/officeDocument/2006/relationships/tags" Target="../tags/tag68.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10.xml"/><Relationship Id="rId7"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16.xml"/><Relationship Id="rId7"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22.xml"/><Relationship Id="rId7"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28.xml"/><Relationship Id="rId7" Type="http://schemas.openxmlformats.org/officeDocument/2006/relationships/slideMaster" Target="../slideMasters/slideMaster1.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s>
</file>

<file path=ppt/slideLayouts/_rels/slideLayout7.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34.xml"/><Relationship Id="rId7" Type="http://schemas.openxmlformats.org/officeDocument/2006/relationships/tags" Target="../tags/tag38.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9"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8" Type="http://schemas.openxmlformats.org/officeDocument/2006/relationships/tags" Target="../tags/tag46.xml"/><Relationship Id="rId3" Type="http://schemas.openxmlformats.org/officeDocument/2006/relationships/tags" Target="../tags/tag41.xml"/><Relationship Id="rId7" Type="http://schemas.openxmlformats.org/officeDocument/2006/relationships/tags" Target="../tags/tag45.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image" Target="../media/image6.png"/><Relationship Id="rId5" Type="http://schemas.openxmlformats.org/officeDocument/2006/relationships/tags" Target="../tags/tag43.xml"/><Relationship Id="rId10" Type="http://schemas.openxmlformats.org/officeDocument/2006/relationships/slideMaster" Target="../slideMasters/slideMaster1.xml"/><Relationship Id="rId4" Type="http://schemas.openxmlformats.org/officeDocument/2006/relationships/tags" Target="../tags/tag42.xml"/><Relationship Id="rId9" Type="http://schemas.openxmlformats.org/officeDocument/2006/relationships/tags" Target="../tags/tag47.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0.xml"/><Relationship Id="rId7" Type="http://schemas.openxmlformats.org/officeDocument/2006/relationships/image" Target="../media/image6.pn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slideMaster" Target="../slideMasters/slideMaster1.xml"/><Relationship Id="rId5" Type="http://schemas.openxmlformats.org/officeDocument/2006/relationships/tags" Target="../tags/tag52.xml"/><Relationship Id="rId4" Type="http://schemas.openxmlformats.org/officeDocument/2006/relationships/tags" Target="../tags/tag5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Willkommensfolie">
    <p:spTree>
      <p:nvGrpSpPr>
        <p:cNvPr id="1" name=""/>
        <p:cNvGrpSpPr/>
        <p:nvPr/>
      </p:nvGrpSpPr>
      <p:grpSpPr>
        <a:xfrm>
          <a:off x="0" y="0"/>
          <a:ext cx="0" cy="0"/>
          <a:chOff x="0" y="0"/>
          <a:chExt cx="0" cy="0"/>
        </a:xfrm>
      </p:grpSpPr>
      <p:sp>
        <p:nvSpPr>
          <p:cNvPr id="5" name="Bildplatzhalter 4"/>
          <p:cNvSpPr>
            <a:spLocks noGrp="1"/>
          </p:cNvSpPr>
          <p:nvPr>
            <p:ph type="pic" sz="quarter" idx="10"/>
            <p:custDataLst>
              <p:tags r:id="rId1"/>
            </p:custDataLst>
          </p:nvPr>
        </p:nvSpPr>
        <p:spPr>
          <a:xfrm>
            <a:off x="0" y="0"/>
            <a:ext cx="9144000" cy="5143500"/>
          </a:xfrm>
          <a:custGeom>
            <a:avLst/>
            <a:gdLst/>
            <a:ahLst/>
            <a:cxnLst/>
            <a:rect l="l" t="t" r="r" b="b"/>
            <a:pathLst>
              <a:path w="9144000" h="5143500">
                <a:moveTo>
                  <a:pt x="0" y="0"/>
                </a:moveTo>
                <a:lnTo>
                  <a:pt x="9144000" y="0"/>
                </a:lnTo>
                <a:lnTo>
                  <a:pt x="9144000" y="5143500"/>
                </a:lnTo>
                <a:lnTo>
                  <a:pt x="0" y="5143500"/>
                </a:lnTo>
                <a:lnTo>
                  <a:pt x="0" y="2520000"/>
                </a:lnTo>
                <a:lnTo>
                  <a:pt x="4662000" y="2520000"/>
                </a:lnTo>
                <a:lnTo>
                  <a:pt x="4662000" y="484188"/>
                </a:lnTo>
                <a:lnTo>
                  <a:pt x="0" y="484188"/>
                </a:lnTo>
                <a:close/>
              </a:path>
            </a:pathLst>
          </a:custGeom>
          <a:blipFill>
            <a:blip r:embed="rId5"/>
            <a:stretch>
              <a:fillRect/>
            </a:stretch>
          </a:blipFill>
        </p:spPr>
        <p:txBody>
          <a:bodyPr/>
          <a:lstStyle/>
          <a:p>
            <a:r>
              <a:rPr lang="de-DE" smtClean="0"/>
              <a:t>Bild durch Klicken auf Symbol hinzufügen</a:t>
            </a:r>
            <a:endParaRPr lang="de-CH" dirty="0"/>
          </a:p>
        </p:txBody>
      </p:sp>
      <p:pic>
        <p:nvPicPr>
          <p:cNvPr id="13" name="Grafik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7000" y="2106700"/>
            <a:ext cx="792000" cy="273927"/>
          </a:xfrm>
          <a:prstGeom prst="rect">
            <a:avLst/>
          </a:prstGeom>
        </p:spPr>
      </p:pic>
      <p:pic>
        <p:nvPicPr>
          <p:cNvPr id="7" name="Grafik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000" y="1923678"/>
            <a:ext cx="460097" cy="519472"/>
          </a:xfrm>
          <a:prstGeom prst="rect">
            <a:avLst/>
          </a:prstGeom>
        </p:spPr>
      </p:pic>
      <p:sp>
        <p:nvSpPr>
          <p:cNvPr id="2" name="Titel 1"/>
          <p:cNvSpPr>
            <a:spLocks noGrp="1"/>
          </p:cNvSpPr>
          <p:nvPr>
            <p:ph type="ctrTitle"/>
            <p:custDataLst>
              <p:tags r:id="rId2"/>
            </p:custDataLst>
          </p:nvPr>
        </p:nvSpPr>
        <p:spPr>
          <a:xfrm>
            <a:off x="864000" y="771662"/>
            <a:ext cx="3708000" cy="359928"/>
          </a:xfrm>
        </p:spPr>
        <p:txBody>
          <a:bodyPr/>
          <a:lstStyle>
            <a:lvl1pPr>
              <a:lnSpc>
                <a:spcPts val="3500"/>
              </a:lnSpc>
              <a:defRPr sz="2800">
                <a:solidFill>
                  <a:schemeClr val="tx1"/>
                </a:solidFill>
              </a:defRPr>
            </a:lvl1pPr>
          </a:lstStyle>
          <a:p>
            <a:r>
              <a:rPr lang="de-DE" smtClean="0"/>
              <a:t>Titelmasterformat durch Klicken bearbeiten</a:t>
            </a:r>
            <a:endParaRPr lang="de-CH" dirty="0"/>
          </a:p>
        </p:txBody>
      </p:sp>
      <p:sp>
        <p:nvSpPr>
          <p:cNvPr id="3" name="Untertitel 2"/>
          <p:cNvSpPr>
            <a:spLocks noGrp="1"/>
          </p:cNvSpPr>
          <p:nvPr>
            <p:ph type="subTitle" idx="1"/>
            <p:custDataLst>
              <p:tags r:id="rId3"/>
            </p:custDataLst>
          </p:nvPr>
        </p:nvSpPr>
        <p:spPr>
          <a:xfrm>
            <a:off x="864000" y="1131590"/>
            <a:ext cx="3708000" cy="975110"/>
          </a:xfrm>
        </p:spPr>
        <p:txBody>
          <a:bodyPr/>
          <a:lstStyle>
            <a:lvl1pPr marL="0" indent="0" algn="l">
              <a:lnSpc>
                <a:spcPts val="2800"/>
              </a:lnSpc>
              <a:spcAft>
                <a:spcPts val="0"/>
              </a:spcAft>
              <a:buNone/>
              <a:defRPr sz="20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CH" dirty="0"/>
          </a:p>
        </p:txBody>
      </p:sp>
    </p:spTree>
    <p:extLst>
      <p:ext uri="{BB962C8B-B14F-4D97-AF65-F5344CB8AC3E}">
        <p14:creationId xmlns:p14="http://schemas.microsoft.com/office/powerpoint/2010/main" val="343332911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ildfolie mit Überschrift">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43C4D04D-E2BC-478B-B8F5-CF781098C3E7}"/>
              </a:ext>
            </a:extLst>
          </p:cNvPr>
          <p:cNvSpPr>
            <a:spLocks noGrp="1"/>
          </p:cNvSpPr>
          <p:nvPr>
            <p:ph type="pic" sz="quarter" idx="10"/>
            <p:custDataLst>
              <p:tags r:id="rId1"/>
            </p:custDataLst>
          </p:nvPr>
        </p:nvSpPr>
        <p:spPr>
          <a:xfrm>
            <a:off x="538162" y="986400"/>
            <a:ext cx="8208000" cy="3744000"/>
          </a:xfrm>
        </p:spPr>
        <p:txBody>
          <a:bodyPr>
            <a:noAutofit/>
          </a:bodyPr>
          <a:lstStyle/>
          <a:p>
            <a:r>
              <a:rPr lang="de-DE" smtClean="0"/>
              <a:t>Bild durch Klicken auf Symbol hinzufügen</a:t>
            </a:r>
            <a:endParaRPr lang="de-CH" dirty="0"/>
          </a:p>
        </p:txBody>
      </p:sp>
      <p:sp>
        <p:nvSpPr>
          <p:cNvPr id="5" name="Textfeld 4">
            <a:extLst>
              <a:ext uri="{FF2B5EF4-FFF2-40B4-BE49-F238E27FC236}">
                <a16:creationId xmlns:a16="http://schemas.microsoft.com/office/drawing/2014/main" id="{078B4394-1199-440B-AEA6-F64D6B38B408}"/>
              </a:ext>
            </a:extLst>
          </p:cNvPr>
          <p:cNvSpPr txBox="1"/>
          <p:nvPr>
            <p:custDataLst>
              <p:tags r:id="rId2"/>
            </p:custDataLst>
          </p:nvPr>
        </p:nvSpPr>
        <p:spPr>
          <a:xfrm>
            <a:off x="540003" y="4899142"/>
            <a:ext cx="2547077" cy="103984"/>
          </a:xfrm>
          <a:prstGeom prst="rect">
            <a:avLst/>
          </a:prstGeom>
          <a:noFill/>
        </p:spPr>
        <p:txBody>
          <a:bodyPr wrap="none" lIns="0" tIns="0" rIns="0" bIns="0" rtlCol="0">
            <a:noAutofit/>
          </a:bodyPr>
          <a:lstStyle/>
          <a:p>
            <a:pPr algn="l"/>
            <a:r>
              <a:rPr lang="de-CH" sz="700" dirty="0" smtClean="0">
                <a:latin typeface="Arial" panose="020B0604020202020204" pitchFamily="34" charset="0"/>
                <a:cs typeface="Arial" panose="020B0604020202020204" pitchFamily="34" charset="0"/>
              </a:rPr>
              <a:t>BBZ Symposium 2024</a:t>
            </a:r>
            <a:endParaRPr lang="en-US" sz="700" dirty="0">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CB1364DD-5813-407F-96DD-67345595B93F}"/>
              </a:ext>
            </a:extLst>
          </p:cNvPr>
          <p:cNvSpPr txBox="1"/>
          <p:nvPr>
            <p:custDataLst>
              <p:tags r:id="rId3"/>
            </p:custDataLst>
          </p:nvPr>
        </p:nvSpPr>
        <p:spPr>
          <a:xfrm>
            <a:off x="3869462" y="4899600"/>
            <a:ext cx="1417754" cy="115476"/>
          </a:xfrm>
          <a:prstGeom prst="rect">
            <a:avLst/>
          </a:prstGeom>
          <a:noFill/>
        </p:spPr>
        <p:txBody>
          <a:bodyPr wrap="none" lIns="0" tIns="0" rIns="0" bIns="0" rtlCol="0">
            <a:noAutofit/>
          </a:bodyPr>
          <a:lstStyle/>
          <a:p>
            <a:pPr algn="ctr"/>
            <a:r>
              <a:rPr lang="de-CH" sz="700" smtClean="0">
                <a:latin typeface="Arial" panose="020B0604020202020204" pitchFamily="34" charset="0"/>
                <a:cs typeface="Arial" panose="020B0604020202020204" pitchFamily="34" charset="0"/>
              </a:rPr>
              <a:t>www.kssg.ch</a:t>
            </a:r>
            <a:endParaRPr lang="de-CH" sz="700" dirty="0">
              <a:latin typeface="Arial" panose="020B0604020202020204" pitchFamily="34" charset="0"/>
              <a:cs typeface="Arial" panose="020B0604020202020204" pitchFamily="34" charset="0"/>
            </a:endParaRPr>
          </a:p>
        </p:txBody>
      </p:sp>
      <p:sp>
        <p:nvSpPr>
          <p:cNvPr id="11" name="Textfeld 10">
            <a:extLst>
              <a:ext uri="{FF2B5EF4-FFF2-40B4-BE49-F238E27FC236}">
                <a16:creationId xmlns:a16="http://schemas.microsoft.com/office/drawing/2014/main" id="{E8BA6BBA-7755-4ABE-884B-F8120F192F2C}"/>
              </a:ext>
            </a:extLst>
          </p:cNvPr>
          <p:cNvSpPr txBox="1"/>
          <p:nvPr>
            <p:custDataLst>
              <p:tags r:id="rId4"/>
            </p:custDataLst>
          </p:nvPr>
        </p:nvSpPr>
        <p:spPr>
          <a:xfrm>
            <a:off x="8748003" y="4899600"/>
            <a:ext cx="254441" cy="103984"/>
          </a:xfrm>
          <a:prstGeom prst="rect">
            <a:avLst/>
          </a:prstGeom>
          <a:noFill/>
        </p:spPr>
        <p:txBody>
          <a:bodyPr wrap="square" lIns="0" tIns="0" rIns="0" bIns="0" rtlCol="0">
            <a:noAutofit/>
          </a:bodyPr>
          <a:lstStyle/>
          <a:p>
            <a:pPr algn="l"/>
            <a:fld id="{0DE8DA2C-FF9D-4321-B571-F14C1E9CB727}" type="slidenum">
              <a:rPr lang="de-CH" sz="700" smtClean="0">
                <a:latin typeface="Arial" panose="020B0604020202020204" pitchFamily="34" charset="0"/>
                <a:cs typeface="Arial" panose="020B0604020202020204" pitchFamily="34" charset="0"/>
              </a:rPr>
              <a:t>‹Nr.›</a:t>
            </a:fld>
            <a:endParaRPr lang="de-CH" sz="700" dirty="0">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DAF8ED5C-7ECD-4D93-ADA5-D7025E154C43}"/>
              </a:ext>
            </a:extLst>
          </p:cNvPr>
          <p:cNvSpPr>
            <a:spLocks noGrp="1"/>
          </p:cNvSpPr>
          <p:nvPr>
            <p:ph type="title"/>
            <p:custDataLst>
              <p:tags r:id="rId5"/>
            </p:custDataLst>
          </p:nvPr>
        </p:nvSpPr>
        <p:spPr>
          <a:xfrm>
            <a:off x="540000" y="486000"/>
            <a:ext cx="6984000" cy="374400"/>
          </a:xfrm>
        </p:spPr>
        <p:txBody>
          <a:bodyPr>
            <a:noAutofit/>
          </a:bodyPr>
          <a:lstStyle>
            <a:lvl1pPr>
              <a:defRPr sz="2400"/>
            </a:lvl1pPr>
          </a:lstStyle>
          <a:p>
            <a:r>
              <a:rPr lang="de-DE" smtClean="0"/>
              <a:t>Titelmasterformat durch Klicken bearbeiten</a:t>
            </a:r>
            <a:endParaRPr lang="de-CH" dirty="0"/>
          </a:p>
        </p:txBody>
      </p:sp>
      <p:pic>
        <p:nvPicPr>
          <p:cNvPr id="12" name="Grafik 11">
            <a:extLst>
              <a:ext uri="{FF2B5EF4-FFF2-40B4-BE49-F238E27FC236}">
                <a16:creationId xmlns:a16="http://schemas.microsoft.com/office/drawing/2014/main" id="{F58AED12-5D9B-4A08-95C2-510803B4E9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70000" y="365639"/>
            <a:ext cx="405994" cy="469088"/>
          </a:xfrm>
          <a:prstGeom prst="rect">
            <a:avLst/>
          </a:prstGeom>
        </p:spPr>
      </p:pic>
      <p:sp>
        <p:nvSpPr>
          <p:cNvPr id="13" name="Textfeld 12">
            <a:extLst>
              <a:ext uri="{FF2B5EF4-FFF2-40B4-BE49-F238E27FC236}">
                <a16:creationId xmlns:a16="http://schemas.microsoft.com/office/drawing/2014/main" id="{A0ACD6F4-CB74-49CC-A526-174596CED8E2}"/>
              </a:ext>
            </a:extLst>
          </p:cNvPr>
          <p:cNvSpPr txBox="1"/>
          <p:nvPr>
            <p:custDataLst>
              <p:tags r:id="rId6"/>
            </p:custDataLst>
          </p:nvPr>
        </p:nvSpPr>
        <p:spPr>
          <a:xfrm>
            <a:off x="5939327" y="4899600"/>
            <a:ext cx="2779227" cy="103526"/>
          </a:xfrm>
          <a:prstGeom prst="rect">
            <a:avLst/>
          </a:prstGeom>
          <a:noFill/>
        </p:spPr>
        <p:txBody>
          <a:bodyPr wrap="square" lIns="0" tIns="0" rIns="0" bIns="0" rtlCol="0">
            <a:noAutofit/>
          </a:bodyPr>
          <a:lstStyle/>
          <a:p>
            <a:pPr algn="r"/>
            <a:r>
              <a:rPr lang="de-CH" sz="700" dirty="0" smtClean="0">
                <a:latin typeface="Arial" panose="020B0604020202020204" pitchFamily="34" charset="0"/>
                <a:cs typeface="Arial" panose="020B0604020202020204" pitchFamily="34" charset="0"/>
              </a:rPr>
              <a:t>Dr. med. Janine Langenauer |</a:t>
            </a:r>
            <a:endParaRPr lang="de-CH" sz="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558438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ildfolie mit Überschrift zweizeilig">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43C4D04D-E2BC-478B-B8F5-CF781098C3E7}"/>
              </a:ext>
            </a:extLst>
          </p:cNvPr>
          <p:cNvSpPr>
            <a:spLocks noGrp="1"/>
          </p:cNvSpPr>
          <p:nvPr>
            <p:ph type="pic" sz="quarter" idx="10"/>
            <p:custDataLst>
              <p:tags r:id="rId1"/>
            </p:custDataLst>
          </p:nvPr>
        </p:nvSpPr>
        <p:spPr>
          <a:xfrm>
            <a:off x="538162" y="1494000"/>
            <a:ext cx="8208000" cy="3235163"/>
          </a:xfrm>
        </p:spPr>
        <p:txBody>
          <a:bodyPr>
            <a:noAutofit/>
          </a:bodyPr>
          <a:lstStyle/>
          <a:p>
            <a:r>
              <a:rPr lang="de-DE" smtClean="0"/>
              <a:t>Bild durch Klicken auf Symbol hinzufügen</a:t>
            </a:r>
            <a:endParaRPr lang="de-CH" dirty="0"/>
          </a:p>
        </p:txBody>
      </p:sp>
      <p:sp>
        <p:nvSpPr>
          <p:cNvPr id="5" name="Textfeld 4">
            <a:extLst>
              <a:ext uri="{FF2B5EF4-FFF2-40B4-BE49-F238E27FC236}">
                <a16:creationId xmlns:a16="http://schemas.microsoft.com/office/drawing/2014/main" id="{078B4394-1199-440B-AEA6-F64D6B38B408}"/>
              </a:ext>
            </a:extLst>
          </p:cNvPr>
          <p:cNvSpPr txBox="1"/>
          <p:nvPr>
            <p:custDataLst>
              <p:tags r:id="rId2"/>
            </p:custDataLst>
          </p:nvPr>
        </p:nvSpPr>
        <p:spPr>
          <a:xfrm>
            <a:off x="540003" y="4899142"/>
            <a:ext cx="2547077" cy="103984"/>
          </a:xfrm>
          <a:prstGeom prst="rect">
            <a:avLst/>
          </a:prstGeom>
          <a:noFill/>
        </p:spPr>
        <p:txBody>
          <a:bodyPr wrap="none" lIns="0" tIns="0" rIns="0" bIns="0" rtlCol="0">
            <a:noAutofit/>
          </a:bodyPr>
          <a:lstStyle/>
          <a:p>
            <a:pPr algn="l"/>
            <a:r>
              <a:rPr lang="de-CH" sz="700" dirty="0" smtClean="0">
                <a:latin typeface="Arial" panose="020B0604020202020204" pitchFamily="34" charset="0"/>
                <a:cs typeface="Arial" panose="020B0604020202020204" pitchFamily="34" charset="0"/>
              </a:rPr>
              <a:t>BBZ Symposium 2024</a:t>
            </a:r>
            <a:endParaRPr lang="en-US" sz="700" dirty="0">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CB1364DD-5813-407F-96DD-67345595B93F}"/>
              </a:ext>
            </a:extLst>
          </p:cNvPr>
          <p:cNvSpPr txBox="1"/>
          <p:nvPr>
            <p:custDataLst>
              <p:tags r:id="rId3"/>
            </p:custDataLst>
          </p:nvPr>
        </p:nvSpPr>
        <p:spPr>
          <a:xfrm>
            <a:off x="3869462" y="4899600"/>
            <a:ext cx="1417754" cy="115476"/>
          </a:xfrm>
          <a:prstGeom prst="rect">
            <a:avLst/>
          </a:prstGeom>
          <a:noFill/>
        </p:spPr>
        <p:txBody>
          <a:bodyPr wrap="none" lIns="0" tIns="0" rIns="0" bIns="0" rtlCol="0">
            <a:noAutofit/>
          </a:bodyPr>
          <a:lstStyle/>
          <a:p>
            <a:pPr algn="ctr"/>
            <a:r>
              <a:rPr lang="de-CH" sz="700" smtClean="0">
                <a:latin typeface="Arial" panose="020B0604020202020204" pitchFamily="34" charset="0"/>
                <a:cs typeface="Arial" panose="020B0604020202020204" pitchFamily="34" charset="0"/>
              </a:rPr>
              <a:t>www.kssg.ch</a:t>
            </a:r>
            <a:endParaRPr lang="de-CH" sz="700" dirty="0">
              <a:latin typeface="Arial" panose="020B0604020202020204" pitchFamily="34" charset="0"/>
              <a:cs typeface="Arial" panose="020B0604020202020204" pitchFamily="34" charset="0"/>
            </a:endParaRPr>
          </a:p>
        </p:txBody>
      </p:sp>
      <p:sp>
        <p:nvSpPr>
          <p:cNvPr id="11" name="Textfeld 10">
            <a:extLst>
              <a:ext uri="{FF2B5EF4-FFF2-40B4-BE49-F238E27FC236}">
                <a16:creationId xmlns:a16="http://schemas.microsoft.com/office/drawing/2014/main" id="{E8BA6BBA-7755-4ABE-884B-F8120F192F2C}"/>
              </a:ext>
            </a:extLst>
          </p:cNvPr>
          <p:cNvSpPr txBox="1"/>
          <p:nvPr>
            <p:custDataLst>
              <p:tags r:id="rId4"/>
            </p:custDataLst>
          </p:nvPr>
        </p:nvSpPr>
        <p:spPr>
          <a:xfrm>
            <a:off x="8748003" y="4899600"/>
            <a:ext cx="254441" cy="103984"/>
          </a:xfrm>
          <a:prstGeom prst="rect">
            <a:avLst/>
          </a:prstGeom>
          <a:noFill/>
        </p:spPr>
        <p:txBody>
          <a:bodyPr wrap="square" lIns="0" tIns="0" rIns="0" bIns="0" rtlCol="0">
            <a:noAutofit/>
          </a:bodyPr>
          <a:lstStyle/>
          <a:p>
            <a:pPr algn="l"/>
            <a:fld id="{0DE8DA2C-FF9D-4321-B571-F14C1E9CB727}" type="slidenum">
              <a:rPr lang="de-CH" sz="700" smtClean="0">
                <a:latin typeface="Arial" panose="020B0604020202020204" pitchFamily="34" charset="0"/>
                <a:cs typeface="Arial" panose="020B0604020202020204" pitchFamily="34" charset="0"/>
              </a:rPr>
              <a:t>‹Nr.›</a:t>
            </a:fld>
            <a:endParaRPr lang="de-CH" sz="700" dirty="0">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DAF8ED5C-7ECD-4D93-ADA5-D7025E154C43}"/>
              </a:ext>
            </a:extLst>
          </p:cNvPr>
          <p:cNvSpPr>
            <a:spLocks noGrp="1"/>
          </p:cNvSpPr>
          <p:nvPr>
            <p:ph type="title"/>
            <p:custDataLst>
              <p:tags r:id="rId5"/>
            </p:custDataLst>
          </p:nvPr>
        </p:nvSpPr>
        <p:spPr>
          <a:xfrm>
            <a:off x="540000" y="486000"/>
            <a:ext cx="6984000" cy="720000"/>
          </a:xfrm>
        </p:spPr>
        <p:txBody>
          <a:bodyPr>
            <a:noAutofit/>
          </a:bodyPr>
          <a:lstStyle>
            <a:lvl1pPr>
              <a:defRPr sz="2400"/>
            </a:lvl1pPr>
          </a:lstStyle>
          <a:p>
            <a:r>
              <a:rPr lang="de-DE" smtClean="0"/>
              <a:t>Titelmasterformat durch Klicken bearbeiten</a:t>
            </a:r>
            <a:endParaRPr lang="de-CH" dirty="0"/>
          </a:p>
        </p:txBody>
      </p:sp>
      <p:pic>
        <p:nvPicPr>
          <p:cNvPr id="12" name="Grafik 11">
            <a:extLst>
              <a:ext uri="{FF2B5EF4-FFF2-40B4-BE49-F238E27FC236}">
                <a16:creationId xmlns:a16="http://schemas.microsoft.com/office/drawing/2014/main" id="{F58AED12-5D9B-4A08-95C2-510803B4E9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70000" y="365639"/>
            <a:ext cx="405994" cy="469088"/>
          </a:xfrm>
          <a:prstGeom prst="rect">
            <a:avLst/>
          </a:prstGeom>
        </p:spPr>
      </p:pic>
      <p:sp>
        <p:nvSpPr>
          <p:cNvPr id="13" name="Textfeld 12">
            <a:extLst>
              <a:ext uri="{FF2B5EF4-FFF2-40B4-BE49-F238E27FC236}">
                <a16:creationId xmlns:a16="http://schemas.microsoft.com/office/drawing/2014/main" id="{2BED78EE-3351-48DB-9E1E-179791B928DA}"/>
              </a:ext>
            </a:extLst>
          </p:cNvPr>
          <p:cNvSpPr txBox="1"/>
          <p:nvPr>
            <p:custDataLst>
              <p:tags r:id="rId6"/>
            </p:custDataLst>
          </p:nvPr>
        </p:nvSpPr>
        <p:spPr>
          <a:xfrm>
            <a:off x="5939327" y="4899600"/>
            <a:ext cx="2779227" cy="103526"/>
          </a:xfrm>
          <a:prstGeom prst="rect">
            <a:avLst/>
          </a:prstGeom>
          <a:noFill/>
        </p:spPr>
        <p:txBody>
          <a:bodyPr wrap="square" lIns="0" tIns="0" rIns="0" bIns="0" rtlCol="0">
            <a:noAutofit/>
          </a:bodyPr>
          <a:lstStyle/>
          <a:p>
            <a:pPr algn="r"/>
            <a:r>
              <a:rPr lang="de-CH" sz="700" dirty="0" smtClean="0">
                <a:latin typeface="Arial" panose="020B0604020202020204" pitchFamily="34" charset="0"/>
                <a:cs typeface="Arial" panose="020B0604020202020204" pitchFamily="34" charset="0"/>
              </a:rPr>
              <a:t>Dr. med. Janine Langenauer |</a:t>
            </a:r>
            <a:endParaRPr lang="de-CH" sz="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372775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ragefoli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EA8512D1-7E3B-4E9E-9A11-F15B333DA7B8}"/>
              </a:ext>
            </a:extLst>
          </p:cNvPr>
          <p:cNvSpPr/>
          <p:nvPr/>
        </p:nvSpPr>
        <p:spPr>
          <a:xfrm>
            <a:off x="0" y="1260000"/>
            <a:ext cx="7200000" cy="32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CH" sz="1862" dirty="0"/>
          </a:p>
        </p:txBody>
      </p:sp>
      <p:sp>
        <p:nvSpPr>
          <p:cNvPr id="5" name="Textfeld 4">
            <a:extLst>
              <a:ext uri="{FF2B5EF4-FFF2-40B4-BE49-F238E27FC236}">
                <a16:creationId xmlns:a16="http://schemas.microsoft.com/office/drawing/2014/main" id="{692D4656-8269-423A-B902-0DF8FAEEFCD1}"/>
              </a:ext>
            </a:extLst>
          </p:cNvPr>
          <p:cNvSpPr txBox="1"/>
          <p:nvPr/>
        </p:nvSpPr>
        <p:spPr>
          <a:xfrm>
            <a:off x="1403999" y="1603801"/>
            <a:ext cx="5508000" cy="985095"/>
          </a:xfrm>
          <a:prstGeom prst="rect">
            <a:avLst/>
          </a:prstGeom>
          <a:noFill/>
        </p:spPr>
        <p:txBody>
          <a:bodyPr wrap="square" lIns="0" tIns="0" rIns="0" bIns="0" rtlCol="0">
            <a:noAutofit/>
          </a:bodyPr>
          <a:lstStyle/>
          <a:p>
            <a:endParaRPr lang="de-CH" sz="3700" b="1" kern="1200" dirty="0">
              <a:solidFill>
                <a:schemeClr val="tx1"/>
              </a:solidFill>
              <a:latin typeface="Arial" panose="020B0604020202020204" pitchFamily="34" charset="0"/>
              <a:ea typeface="+mj-ea"/>
              <a:cs typeface="Arial" panose="020B0604020202020204" pitchFamily="34" charset="0"/>
            </a:endParaRPr>
          </a:p>
        </p:txBody>
      </p:sp>
      <p:sp>
        <p:nvSpPr>
          <p:cNvPr id="3" name="Textfeld 2">
            <a:extLst>
              <a:ext uri="{FF2B5EF4-FFF2-40B4-BE49-F238E27FC236}">
                <a16:creationId xmlns:a16="http://schemas.microsoft.com/office/drawing/2014/main" id="{7683250F-080C-4A97-9ADB-BB91C97F0766}"/>
              </a:ext>
            </a:extLst>
          </p:cNvPr>
          <p:cNvSpPr txBox="1"/>
          <p:nvPr/>
        </p:nvSpPr>
        <p:spPr>
          <a:xfrm>
            <a:off x="8748003" y="4941000"/>
            <a:ext cx="254441" cy="103984"/>
          </a:xfrm>
          <a:prstGeom prst="rect">
            <a:avLst/>
          </a:prstGeom>
          <a:noFill/>
        </p:spPr>
        <p:txBody>
          <a:bodyPr wrap="square" lIns="0" tIns="0" rIns="0" bIns="0" rtlCol="0">
            <a:noAutofit/>
          </a:bodyPr>
          <a:lstStyle/>
          <a:p>
            <a:pPr algn="l"/>
            <a:endParaRPr lang="de-CH" sz="700" dirty="0">
              <a:latin typeface="Arial" panose="020B0604020202020204" pitchFamily="34" charset="0"/>
              <a:cs typeface="Arial" panose="020B0604020202020204" pitchFamily="34" charset="0"/>
            </a:endParaRPr>
          </a:p>
        </p:txBody>
      </p:sp>
      <p:pic>
        <p:nvPicPr>
          <p:cNvPr id="13" name="Grafik 12">
            <a:extLst>
              <a:ext uri="{FF2B5EF4-FFF2-40B4-BE49-F238E27FC236}">
                <a16:creationId xmlns:a16="http://schemas.microsoft.com/office/drawing/2014/main" id="{3CB8884F-AB28-4BCA-A4CD-CF6D1D77E3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70000" y="365639"/>
            <a:ext cx="405994" cy="469088"/>
          </a:xfrm>
          <a:prstGeom prst="rect">
            <a:avLst/>
          </a:prstGeom>
        </p:spPr>
      </p:pic>
      <p:sp>
        <p:nvSpPr>
          <p:cNvPr id="6" name="Titel 5">
            <a:extLst>
              <a:ext uri="{FF2B5EF4-FFF2-40B4-BE49-F238E27FC236}">
                <a16:creationId xmlns:a16="http://schemas.microsoft.com/office/drawing/2014/main" id="{B3FDB7A7-2BF7-4620-AE7D-86A3D8D5BF57}"/>
              </a:ext>
            </a:extLst>
          </p:cNvPr>
          <p:cNvSpPr>
            <a:spLocks noGrp="1"/>
          </p:cNvSpPr>
          <p:nvPr>
            <p:ph type="title"/>
            <p:custDataLst>
              <p:tags r:id="rId1"/>
            </p:custDataLst>
          </p:nvPr>
        </p:nvSpPr>
        <p:spPr>
          <a:xfrm>
            <a:off x="1404000" y="1778400"/>
            <a:ext cx="4914000" cy="532800"/>
          </a:xfrm>
        </p:spPr>
        <p:txBody>
          <a:bodyPr wrap="none">
            <a:noAutofit/>
          </a:bodyPr>
          <a:lstStyle>
            <a:lvl1pPr>
              <a:lnSpc>
                <a:spcPts val="3500"/>
              </a:lnSpc>
              <a:defRPr lang="de-CH" sz="3000" b="1" kern="1200" dirty="0">
                <a:solidFill>
                  <a:schemeClr val="tx1"/>
                </a:solidFill>
                <a:latin typeface="Arial" panose="020B0604020202020204" pitchFamily="34" charset="0"/>
                <a:ea typeface="+mn-ea"/>
                <a:cs typeface="Arial" panose="020B0604020202020204" pitchFamily="34" charset="0"/>
              </a:defRPr>
            </a:lvl1pPr>
          </a:lstStyle>
          <a:p>
            <a:r>
              <a:rPr lang="de-DE" dirty="0" smtClean="0"/>
              <a:t>Titelmasterformat durch Klicken bearbeiten</a:t>
            </a:r>
            <a:endParaRPr lang="de-CH" dirty="0"/>
          </a:p>
        </p:txBody>
      </p:sp>
      <p:sp>
        <p:nvSpPr>
          <p:cNvPr id="12" name="Textfeld 11">
            <a:extLst>
              <a:ext uri="{FF2B5EF4-FFF2-40B4-BE49-F238E27FC236}">
                <a16:creationId xmlns:a16="http://schemas.microsoft.com/office/drawing/2014/main" id="{ACF78134-00E0-46CA-B8B3-8D698394951F}"/>
              </a:ext>
            </a:extLst>
          </p:cNvPr>
          <p:cNvSpPr txBox="1"/>
          <p:nvPr>
            <p:custDataLst>
              <p:tags r:id="rId2"/>
            </p:custDataLst>
          </p:nvPr>
        </p:nvSpPr>
        <p:spPr>
          <a:xfrm>
            <a:off x="540003" y="4899142"/>
            <a:ext cx="2547077" cy="103984"/>
          </a:xfrm>
          <a:prstGeom prst="rect">
            <a:avLst/>
          </a:prstGeom>
          <a:noFill/>
        </p:spPr>
        <p:txBody>
          <a:bodyPr wrap="none" lIns="0" tIns="0" rIns="0" bIns="0" rtlCol="0">
            <a:noAutofit/>
          </a:bodyPr>
          <a:lstStyle/>
          <a:p>
            <a:pPr algn="l"/>
            <a:r>
              <a:rPr lang="de-CH" sz="700" dirty="0" smtClean="0">
                <a:latin typeface="Arial" panose="020B0604020202020204" pitchFamily="34" charset="0"/>
                <a:cs typeface="Arial" panose="020B0604020202020204" pitchFamily="34" charset="0"/>
              </a:rPr>
              <a:t>BBZ Symposium 2024</a:t>
            </a:r>
            <a:endParaRPr lang="en-US" sz="700" dirty="0">
              <a:latin typeface="Arial" panose="020B0604020202020204" pitchFamily="34" charset="0"/>
              <a:cs typeface="Arial" panose="020B0604020202020204" pitchFamily="34" charset="0"/>
            </a:endParaRPr>
          </a:p>
        </p:txBody>
      </p:sp>
      <p:sp>
        <p:nvSpPr>
          <p:cNvPr id="14" name="Textfeld 13">
            <a:extLst>
              <a:ext uri="{FF2B5EF4-FFF2-40B4-BE49-F238E27FC236}">
                <a16:creationId xmlns:a16="http://schemas.microsoft.com/office/drawing/2014/main" id="{3576FB73-7551-4B18-961C-378EE65216F6}"/>
              </a:ext>
            </a:extLst>
          </p:cNvPr>
          <p:cNvSpPr txBox="1"/>
          <p:nvPr>
            <p:custDataLst>
              <p:tags r:id="rId3"/>
            </p:custDataLst>
          </p:nvPr>
        </p:nvSpPr>
        <p:spPr>
          <a:xfrm>
            <a:off x="3869462" y="4899600"/>
            <a:ext cx="1417754" cy="115476"/>
          </a:xfrm>
          <a:prstGeom prst="rect">
            <a:avLst/>
          </a:prstGeom>
          <a:noFill/>
        </p:spPr>
        <p:txBody>
          <a:bodyPr wrap="none" lIns="0" tIns="0" rIns="0" bIns="0" rtlCol="0">
            <a:noAutofit/>
          </a:bodyPr>
          <a:lstStyle/>
          <a:p>
            <a:pPr algn="ctr"/>
            <a:r>
              <a:rPr lang="de-CH" sz="700" smtClean="0">
                <a:latin typeface="Arial" panose="020B0604020202020204" pitchFamily="34" charset="0"/>
                <a:cs typeface="Arial" panose="020B0604020202020204" pitchFamily="34" charset="0"/>
              </a:rPr>
              <a:t>www.kssg.ch</a:t>
            </a:r>
            <a:endParaRPr lang="de-CH" sz="700" dirty="0">
              <a:latin typeface="Arial" panose="020B0604020202020204" pitchFamily="34" charset="0"/>
              <a:cs typeface="Arial" panose="020B0604020202020204" pitchFamily="34" charset="0"/>
            </a:endParaRPr>
          </a:p>
        </p:txBody>
      </p:sp>
      <p:sp>
        <p:nvSpPr>
          <p:cNvPr id="16" name="Textfeld 15">
            <a:extLst>
              <a:ext uri="{FF2B5EF4-FFF2-40B4-BE49-F238E27FC236}">
                <a16:creationId xmlns:a16="http://schemas.microsoft.com/office/drawing/2014/main" id="{3E6D04C8-6DEA-49E9-9BB0-865608BFFB33}"/>
              </a:ext>
            </a:extLst>
          </p:cNvPr>
          <p:cNvSpPr txBox="1"/>
          <p:nvPr>
            <p:custDataLst>
              <p:tags r:id="rId4"/>
            </p:custDataLst>
          </p:nvPr>
        </p:nvSpPr>
        <p:spPr>
          <a:xfrm>
            <a:off x="8748003" y="4899600"/>
            <a:ext cx="254441" cy="103984"/>
          </a:xfrm>
          <a:prstGeom prst="rect">
            <a:avLst/>
          </a:prstGeom>
          <a:noFill/>
        </p:spPr>
        <p:txBody>
          <a:bodyPr wrap="square" lIns="0" tIns="0" rIns="0" bIns="0" rtlCol="0">
            <a:noAutofit/>
          </a:bodyPr>
          <a:lstStyle/>
          <a:p>
            <a:pPr algn="l"/>
            <a:fld id="{0DE8DA2C-FF9D-4321-B571-F14C1E9CB727}" type="slidenum">
              <a:rPr lang="de-CH" sz="700" smtClean="0">
                <a:latin typeface="Arial" panose="020B0604020202020204" pitchFamily="34" charset="0"/>
                <a:cs typeface="Arial" panose="020B0604020202020204" pitchFamily="34" charset="0"/>
              </a:rPr>
              <a:t>‹Nr.›</a:t>
            </a:fld>
            <a:endParaRPr lang="de-CH" sz="700" dirty="0">
              <a:latin typeface="Arial" panose="020B0604020202020204" pitchFamily="34" charset="0"/>
              <a:cs typeface="Arial" panose="020B0604020202020204" pitchFamily="34" charset="0"/>
            </a:endParaRPr>
          </a:p>
        </p:txBody>
      </p:sp>
      <p:pic>
        <p:nvPicPr>
          <p:cNvPr id="17" name="Grafik 3">
            <a:extLst>
              <a:ext uri="{FF2B5EF4-FFF2-40B4-BE49-F238E27FC236}">
                <a16:creationId xmlns:a16="http://schemas.microsoft.com/office/drawing/2014/main" id="{9B2FB162-D7B5-449D-8066-D1F64A48CE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47864" y="2339699"/>
            <a:ext cx="2163901" cy="2163901"/>
          </a:xfrm>
          <a:prstGeom prst="rect">
            <a:avLst/>
          </a:prstGeom>
        </p:spPr>
      </p:pic>
      <p:sp>
        <p:nvSpPr>
          <p:cNvPr id="18" name="Textfeld 17">
            <a:extLst>
              <a:ext uri="{FF2B5EF4-FFF2-40B4-BE49-F238E27FC236}">
                <a16:creationId xmlns:a16="http://schemas.microsoft.com/office/drawing/2014/main" id="{4C0360AA-D44C-41EC-9DC1-98FEC3CC5C1A}"/>
              </a:ext>
            </a:extLst>
          </p:cNvPr>
          <p:cNvSpPr txBox="1"/>
          <p:nvPr>
            <p:custDataLst>
              <p:tags r:id="rId5"/>
            </p:custDataLst>
          </p:nvPr>
        </p:nvSpPr>
        <p:spPr>
          <a:xfrm>
            <a:off x="5939327" y="4899600"/>
            <a:ext cx="2779227" cy="103526"/>
          </a:xfrm>
          <a:prstGeom prst="rect">
            <a:avLst/>
          </a:prstGeom>
          <a:noFill/>
        </p:spPr>
        <p:txBody>
          <a:bodyPr wrap="square" lIns="0" tIns="0" rIns="0" bIns="0" rtlCol="0">
            <a:noAutofit/>
          </a:bodyPr>
          <a:lstStyle/>
          <a:p>
            <a:pPr algn="r"/>
            <a:r>
              <a:rPr lang="de-CH" sz="700" dirty="0" smtClean="0">
                <a:latin typeface="Arial" panose="020B0604020202020204" pitchFamily="34" charset="0"/>
                <a:cs typeface="Arial" panose="020B0604020202020204" pitchFamily="34" charset="0"/>
              </a:rPr>
              <a:t>Dr. med. Janine Langenauer |</a:t>
            </a:r>
            <a:endParaRPr lang="de-CH" sz="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33227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534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lussseit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A5F5BB3B-1871-462B-89EA-83CC2A765AE7}"/>
              </a:ext>
            </a:extLst>
          </p:cNvPr>
          <p:cNvSpPr/>
          <p:nvPr/>
        </p:nvSpPr>
        <p:spPr>
          <a:xfrm>
            <a:off x="0" y="1263600"/>
            <a:ext cx="7200000" cy="32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CH" sz="1862" dirty="0">
              <a:solidFill>
                <a:schemeClr val="tx1"/>
              </a:solidFill>
            </a:endParaRPr>
          </a:p>
        </p:txBody>
      </p:sp>
      <p:pic>
        <p:nvPicPr>
          <p:cNvPr id="4" name="Grafik 3">
            <a:extLst>
              <a:ext uri="{FF2B5EF4-FFF2-40B4-BE49-F238E27FC236}">
                <a16:creationId xmlns:a16="http://schemas.microsoft.com/office/drawing/2014/main" id="{18907EC6-0977-494D-ACD3-5D2E14D49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000" y="1599851"/>
            <a:ext cx="719329" cy="832106"/>
          </a:xfrm>
          <a:prstGeom prst="rect">
            <a:avLst/>
          </a:prstGeom>
        </p:spPr>
      </p:pic>
      <p:pic>
        <p:nvPicPr>
          <p:cNvPr id="3" name="Grafik 2"/>
          <p:cNvPicPr>
            <a:picLocks noChangeAspect="1"/>
          </p:cNvPicPr>
          <p:nvPr userDrawn="1">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5670000" y="1782000"/>
            <a:ext cx="758954" cy="545593"/>
          </a:xfrm>
          <a:prstGeom prst="rect">
            <a:avLst/>
          </a:prstGeom>
        </p:spPr>
      </p:pic>
      <p:sp>
        <p:nvSpPr>
          <p:cNvPr id="6" name="Textfeld 5">
            <a:extLst>
              <a:ext uri="{FF2B5EF4-FFF2-40B4-BE49-F238E27FC236}">
                <a16:creationId xmlns:a16="http://schemas.microsoft.com/office/drawing/2014/main" id="{F758FD6C-36B1-4A84-9D2F-BFAFBE059A25}"/>
              </a:ext>
            </a:extLst>
          </p:cNvPr>
          <p:cNvSpPr txBox="1"/>
          <p:nvPr>
            <p:custDataLst>
              <p:tags r:id="rId2"/>
            </p:custDataLst>
          </p:nvPr>
        </p:nvSpPr>
        <p:spPr>
          <a:xfrm>
            <a:off x="1403999" y="2694968"/>
            <a:ext cx="5508000" cy="985095"/>
          </a:xfrm>
          <a:prstGeom prst="rect">
            <a:avLst/>
          </a:prstGeom>
          <a:noFill/>
        </p:spPr>
        <p:txBody>
          <a:bodyPr wrap="square" lIns="0" tIns="0" rIns="0" bIns="0" rtlCol="0">
            <a:noAutofit/>
          </a:bodyPr>
          <a:lstStyle/>
          <a:p>
            <a:pPr>
              <a:lnSpc>
                <a:spcPts val="3600"/>
              </a:lnSpc>
            </a:pPr>
            <a:r>
              <a:rPr lang="de-CH" sz="3000" b="1" kern="1200" smtClean="0">
                <a:solidFill>
                  <a:schemeClr val="tx1"/>
                </a:solidFill>
                <a:latin typeface="Arial" panose="020B0604020202020204" pitchFamily="34" charset="0"/>
                <a:ea typeface="+mj-ea"/>
                <a:cs typeface="Arial" panose="020B0604020202020204" pitchFamily="34" charset="0"/>
              </a:rPr>
              <a:t>Herzlichen Dank für Ihre Aufmerksamkeit.</a:t>
            </a:r>
            <a:endParaRPr lang="de-CH" sz="3000" b="1" kern="1200" dirty="0">
              <a:solidFill>
                <a:schemeClr val="tx1"/>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21230926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tartfoli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A5F5BB3B-1871-462B-89EA-83CC2A765AE7}"/>
              </a:ext>
            </a:extLst>
          </p:cNvPr>
          <p:cNvSpPr/>
          <p:nvPr/>
        </p:nvSpPr>
        <p:spPr>
          <a:xfrm>
            <a:off x="10629" y="1275606"/>
            <a:ext cx="7200000" cy="32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CH" sz="1862" dirty="0">
              <a:solidFill>
                <a:schemeClr val="tx1"/>
              </a:solidFill>
            </a:endParaRPr>
          </a:p>
        </p:txBody>
      </p:sp>
      <p:sp>
        <p:nvSpPr>
          <p:cNvPr id="8" name="Textfeld 7">
            <a:extLst>
              <a:ext uri="{FF2B5EF4-FFF2-40B4-BE49-F238E27FC236}">
                <a16:creationId xmlns:a16="http://schemas.microsoft.com/office/drawing/2014/main" id="{35B6319A-E236-4F91-8824-7AA80C8C3C7D}"/>
              </a:ext>
            </a:extLst>
          </p:cNvPr>
          <p:cNvSpPr txBox="1"/>
          <p:nvPr>
            <p:custDataLst>
              <p:tags r:id="rId1"/>
            </p:custDataLst>
          </p:nvPr>
        </p:nvSpPr>
        <p:spPr>
          <a:xfrm>
            <a:off x="1404000" y="1652400"/>
            <a:ext cx="4977180" cy="985095"/>
          </a:xfrm>
          <a:prstGeom prst="rect">
            <a:avLst/>
          </a:prstGeom>
          <a:noFill/>
        </p:spPr>
        <p:txBody>
          <a:bodyPr wrap="square" lIns="0" tIns="0" rIns="0" bIns="0" rtlCol="0" anchor="b" anchorCtr="0">
            <a:noAutofit/>
          </a:bodyPr>
          <a:lstStyle/>
          <a:p>
            <a:pPr>
              <a:lnSpc>
                <a:spcPts val="3780"/>
              </a:lnSpc>
            </a:pPr>
            <a:r>
              <a:rPr lang="de-CH" sz="3700" b="1" kern="1200" dirty="0" smtClean="0">
                <a:solidFill>
                  <a:schemeClr val="tx1"/>
                </a:solidFill>
                <a:latin typeface="Arial" panose="020B0604020202020204" pitchFamily="34" charset="0"/>
                <a:ea typeface="+mj-ea"/>
                <a:cs typeface="Arial" panose="020B0604020202020204" pitchFamily="34" charset="0"/>
              </a:rPr>
              <a:t>Sakrale Neuromodulation</a:t>
            </a:r>
            <a:endParaRPr lang="de-CH" sz="3700" b="1" kern="1200" dirty="0">
              <a:solidFill>
                <a:schemeClr val="tx1"/>
              </a:solidFill>
              <a:latin typeface="Arial" panose="020B0604020202020204" pitchFamily="34" charset="0"/>
              <a:ea typeface="+mj-ea"/>
              <a:cs typeface="Arial" panose="020B0604020202020204" pitchFamily="34" charset="0"/>
            </a:endParaRPr>
          </a:p>
        </p:txBody>
      </p:sp>
      <p:pic>
        <p:nvPicPr>
          <p:cNvPr id="3" name="Grafik 2">
            <a:extLst>
              <a:ext uri="{FF2B5EF4-FFF2-40B4-BE49-F238E27FC236}">
                <a16:creationId xmlns:a16="http://schemas.microsoft.com/office/drawing/2014/main" id="{6DC280DC-0C8B-4D04-92C1-364789B5DD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2027" y="3849348"/>
            <a:ext cx="1116485" cy="342901"/>
          </a:xfrm>
          <a:prstGeom prst="rect">
            <a:avLst/>
          </a:prstGeom>
        </p:spPr>
      </p:pic>
      <p:pic>
        <p:nvPicPr>
          <p:cNvPr id="14" name="Grafik 13">
            <a:extLst>
              <a:ext uri="{FF2B5EF4-FFF2-40B4-BE49-F238E27FC236}">
                <a16:creationId xmlns:a16="http://schemas.microsoft.com/office/drawing/2014/main" id="{73160575-6EC3-42AB-AA20-6CE8483844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000" y="3453709"/>
            <a:ext cx="719329" cy="832106"/>
          </a:xfrm>
          <a:prstGeom prst="rect">
            <a:avLst/>
          </a:prstGeom>
        </p:spPr>
      </p:pic>
    </p:spTree>
    <p:extLst>
      <p:ext uri="{BB962C8B-B14F-4D97-AF65-F5344CB8AC3E}">
        <p14:creationId xmlns:p14="http://schemas.microsoft.com/office/powerpoint/2010/main" val="26461193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AD7BE7C2-4913-4B67-B4F9-DD2004FE0A6A}"/>
              </a:ext>
            </a:extLst>
          </p:cNvPr>
          <p:cNvSpPr>
            <a:spLocks noGrp="1"/>
          </p:cNvSpPr>
          <p:nvPr>
            <p:ph type="body" sz="quarter" idx="10"/>
            <p:custDataLst>
              <p:tags r:id="rId1"/>
            </p:custDataLst>
          </p:nvPr>
        </p:nvSpPr>
        <p:spPr>
          <a:xfrm>
            <a:off x="540000" y="1493999"/>
            <a:ext cx="8208000" cy="3240000"/>
          </a:xfrm>
        </p:spPr>
        <p:txBody>
          <a:bodyPr>
            <a:normAutofit/>
          </a:bodyPr>
          <a:lstStyle>
            <a:lvl1pPr marL="0" indent="0">
              <a:spcBef>
                <a:spcPts val="0"/>
              </a:spcBef>
              <a:buFontTx/>
              <a:buNone/>
              <a:defRPr sz="1800" b="1"/>
            </a:lvl1pPr>
            <a:lvl2pPr marL="337331" indent="0">
              <a:buFontTx/>
              <a:buNone/>
              <a:defRPr/>
            </a:lvl2pPr>
          </a:lstStyle>
          <a:p>
            <a:pPr lvl="0"/>
            <a:r>
              <a:rPr lang="de-DE" dirty="0" smtClean="0"/>
              <a:t>Formatvorlagen des Textmasters bearbeiten</a:t>
            </a:r>
          </a:p>
        </p:txBody>
      </p:sp>
      <p:sp>
        <p:nvSpPr>
          <p:cNvPr id="5" name="Textfeld 4">
            <a:extLst>
              <a:ext uri="{FF2B5EF4-FFF2-40B4-BE49-F238E27FC236}">
                <a16:creationId xmlns:a16="http://schemas.microsoft.com/office/drawing/2014/main" id="{ECA290A1-B1D7-4F79-8BFA-E51571A9B93A}"/>
              </a:ext>
            </a:extLst>
          </p:cNvPr>
          <p:cNvSpPr txBox="1"/>
          <p:nvPr>
            <p:custDataLst>
              <p:tags r:id="rId2"/>
            </p:custDataLst>
          </p:nvPr>
        </p:nvSpPr>
        <p:spPr>
          <a:xfrm>
            <a:off x="540000" y="486000"/>
            <a:ext cx="7920000" cy="720000"/>
          </a:xfrm>
          <a:prstGeom prst="rect">
            <a:avLst/>
          </a:prstGeom>
          <a:noFill/>
        </p:spPr>
        <p:txBody>
          <a:bodyPr wrap="square" lIns="0" tIns="0" rIns="0" bIns="0" rtlCol="0">
            <a:spAutoFit/>
          </a:bodyPr>
          <a:lstStyle/>
          <a:p>
            <a:pPr algn="l"/>
            <a:r>
              <a:rPr lang="de-CH" sz="2400" b="1" dirty="0">
                <a:solidFill>
                  <a:schemeClr val="accent1"/>
                </a:solidFill>
                <a:latin typeface="Arial" panose="020B0604020202020204" pitchFamily="34" charset="0"/>
                <a:cs typeface="Arial" panose="020B0604020202020204" pitchFamily="34" charset="0"/>
              </a:rPr>
              <a:t>Agenda</a:t>
            </a:r>
          </a:p>
        </p:txBody>
      </p:sp>
      <p:pic>
        <p:nvPicPr>
          <p:cNvPr id="9" name="Grafik 8">
            <a:extLst>
              <a:ext uri="{FF2B5EF4-FFF2-40B4-BE49-F238E27FC236}">
                <a16:creationId xmlns:a16="http://schemas.microsoft.com/office/drawing/2014/main" id="{8A78BF67-0EE2-4724-AC70-1DE4F395A6F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70000" y="365639"/>
            <a:ext cx="405994" cy="469088"/>
          </a:xfrm>
          <a:prstGeom prst="rect">
            <a:avLst/>
          </a:prstGeom>
        </p:spPr>
      </p:pic>
      <p:sp>
        <p:nvSpPr>
          <p:cNvPr id="10" name="Textfeld 9">
            <a:extLst>
              <a:ext uri="{FF2B5EF4-FFF2-40B4-BE49-F238E27FC236}">
                <a16:creationId xmlns:a16="http://schemas.microsoft.com/office/drawing/2014/main" id="{035DF4A5-02AD-4B26-B3E6-66DEDB98472C}"/>
              </a:ext>
            </a:extLst>
          </p:cNvPr>
          <p:cNvSpPr txBox="1"/>
          <p:nvPr>
            <p:custDataLst>
              <p:tags r:id="rId3"/>
            </p:custDataLst>
          </p:nvPr>
        </p:nvSpPr>
        <p:spPr>
          <a:xfrm>
            <a:off x="540003" y="4899142"/>
            <a:ext cx="2547077" cy="103984"/>
          </a:xfrm>
          <a:prstGeom prst="rect">
            <a:avLst/>
          </a:prstGeom>
          <a:noFill/>
        </p:spPr>
        <p:txBody>
          <a:bodyPr wrap="none" lIns="0" tIns="0" rIns="0" bIns="0" rtlCol="0">
            <a:noAutofit/>
          </a:bodyPr>
          <a:lstStyle/>
          <a:p>
            <a:pPr marL="0" marR="0" indent="0" algn="l" defTabSz="425635" rtl="0" eaLnBrk="1" fontAlgn="auto" latinLnBrk="0" hangingPunct="1">
              <a:lnSpc>
                <a:spcPct val="100000"/>
              </a:lnSpc>
              <a:spcBef>
                <a:spcPts val="0"/>
              </a:spcBef>
              <a:spcAft>
                <a:spcPts val="0"/>
              </a:spcAft>
              <a:buClrTx/>
              <a:buSzTx/>
              <a:buFontTx/>
              <a:buNone/>
              <a:tabLst/>
              <a:defRPr/>
            </a:pPr>
            <a:r>
              <a:rPr lang="de-CH" sz="700" dirty="0" smtClean="0">
                <a:latin typeface="Arial" panose="020B0604020202020204" pitchFamily="34" charset="0"/>
                <a:cs typeface="Arial" panose="020B0604020202020204" pitchFamily="34" charset="0"/>
              </a:rPr>
              <a:t>BBZ Symposium 2024</a:t>
            </a:r>
            <a:endParaRPr lang="en-US" sz="700" dirty="0" smtClean="0">
              <a:latin typeface="Arial" panose="020B0604020202020204" pitchFamily="34" charset="0"/>
              <a:cs typeface="Arial" panose="020B0604020202020204" pitchFamily="34" charset="0"/>
            </a:endParaRPr>
          </a:p>
          <a:p>
            <a:pPr algn="l"/>
            <a:endParaRPr lang="en-US" sz="700" dirty="0">
              <a:latin typeface="Arial" panose="020B0604020202020204" pitchFamily="34" charset="0"/>
              <a:cs typeface="Arial" panose="020B0604020202020204" pitchFamily="34" charset="0"/>
            </a:endParaRPr>
          </a:p>
        </p:txBody>
      </p:sp>
      <p:sp>
        <p:nvSpPr>
          <p:cNvPr id="13" name="Textfeld 12">
            <a:extLst>
              <a:ext uri="{FF2B5EF4-FFF2-40B4-BE49-F238E27FC236}">
                <a16:creationId xmlns:a16="http://schemas.microsoft.com/office/drawing/2014/main" id="{A2207FB0-6D2C-4013-B9ED-64F90B276D73}"/>
              </a:ext>
            </a:extLst>
          </p:cNvPr>
          <p:cNvSpPr txBox="1"/>
          <p:nvPr>
            <p:custDataLst>
              <p:tags r:id="rId4"/>
            </p:custDataLst>
          </p:nvPr>
        </p:nvSpPr>
        <p:spPr>
          <a:xfrm>
            <a:off x="3869462" y="4899600"/>
            <a:ext cx="1417754" cy="115476"/>
          </a:xfrm>
          <a:prstGeom prst="rect">
            <a:avLst/>
          </a:prstGeom>
          <a:noFill/>
        </p:spPr>
        <p:txBody>
          <a:bodyPr wrap="none" lIns="0" tIns="0" rIns="0" bIns="0" rtlCol="0">
            <a:noAutofit/>
          </a:bodyPr>
          <a:lstStyle/>
          <a:p>
            <a:pPr algn="ctr"/>
            <a:r>
              <a:rPr lang="de-CH" sz="700" smtClean="0">
                <a:latin typeface="Arial" panose="020B0604020202020204" pitchFamily="34" charset="0"/>
                <a:cs typeface="Arial" panose="020B0604020202020204" pitchFamily="34" charset="0"/>
              </a:rPr>
              <a:t>www.kssg.ch</a:t>
            </a:r>
            <a:endParaRPr lang="de-CH" sz="700" dirty="0">
              <a:latin typeface="Arial" panose="020B0604020202020204" pitchFamily="34" charset="0"/>
              <a:cs typeface="Arial" panose="020B0604020202020204" pitchFamily="34" charset="0"/>
            </a:endParaRPr>
          </a:p>
        </p:txBody>
      </p:sp>
      <p:sp>
        <p:nvSpPr>
          <p:cNvPr id="14" name="Textfeld 13">
            <a:extLst>
              <a:ext uri="{FF2B5EF4-FFF2-40B4-BE49-F238E27FC236}">
                <a16:creationId xmlns:a16="http://schemas.microsoft.com/office/drawing/2014/main" id="{B44F2F48-DD7C-4F60-A5DA-BD89B9C4DB63}"/>
              </a:ext>
            </a:extLst>
          </p:cNvPr>
          <p:cNvSpPr txBox="1"/>
          <p:nvPr>
            <p:custDataLst>
              <p:tags r:id="rId5"/>
            </p:custDataLst>
          </p:nvPr>
        </p:nvSpPr>
        <p:spPr>
          <a:xfrm>
            <a:off x="5939327" y="4899600"/>
            <a:ext cx="2779227" cy="103526"/>
          </a:xfrm>
          <a:prstGeom prst="rect">
            <a:avLst/>
          </a:prstGeom>
          <a:noFill/>
        </p:spPr>
        <p:txBody>
          <a:bodyPr wrap="square" lIns="0" tIns="0" rIns="0" bIns="0" rtlCol="0">
            <a:noAutofit/>
          </a:bodyPr>
          <a:lstStyle/>
          <a:p>
            <a:pPr algn="r"/>
            <a:r>
              <a:rPr lang="de-CH" sz="700" dirty="0" smtClean="0">
                <a:latin typeface="Arial" panose="020B0604020202020204" pitchFamily="34" charset="0"/>
                <a:cs typeface="Arial" panose="020B0604020202020204" pitchFamily="34" charset="0"/>
              </a:rPr>
              <a:t>Dr. med. Janine Langenauer |</a:t>
            </a:r>
            <a:endParaRPr lang="de-CH" sz="700" dirty="0">
              <a:latin typeface="Arial" panose="020B0604020202020204" pitchFamily="34" charset="0"/>
              <a:cs typeface="Arial" panose="020B0604020202020204" pitchFamily="34" charset="0"/>
            </a:endParaRPr>
          </a:p>
        </p:txBody>
      </p:sp>
      <p:sp>
        <p:nvSpPr>
          <p:cNvPr id="15" name="Textfeld 14">
            <a:extLst>
              <a:ext uri="{FF2B5EF4-FFF2-40B4-BE49-F238E27FC236}">
                <a16:creationId xmlns:a16="http://schemas.microsoft.com/office/drawing/2014/main" id="{CF67E1C3-D8ED-4873-B888-4C76C3619D17}"/>
              </a:ext>
            </a:extLst>
          </p:cNvPr>
          <p:cNvSpPr txBox="1"/>
          <p:nvPr>
            <p:custDataLst>
              <p:tags r:id="rId6"/>
            </p:custDataLst>
          </p:nvPr>
        </p:nvSpPr>
        <p:spPr>
          <a:xfrm>
            <a:off x="8748003" y="4899600"/>
            <a:ext cx="254441" cy="103984"/>
          </a:xfrm>
          <a:prstGeom prst="rect">
            <a:avLst/>
          </a:prstGeom>
          <a:noFill/>
        </p:spPr>
        <p:txBody>
          <a:bodyPr wrap="square" lIns="0" tIns="0" rIns="0" bIns="0" rtlCol="0">
            <a:noAutofit/>
          </a:bodyPr>
          <a:lstStyle/>
          <a:p>
            <a:pPr algn="l"/>
            <a:fld id="{0DE8DA2C-FF9D-4321-B571-F14C1E9CB727}" type="slidenum">
              <a:rPr lang="de-CH" sz="700" smtClean="0">
                <a:latin typeface="Arial" panose="020B0604020202020204" pitchFamily="34" charset="0"/>
                <a:cs typeface="Arial" panose="020B0604020202020204" pitchFamily="34" charset="0"/>
              </a:rPr>
              <a:t>‹Nr.›</a:t>
            </a:fld>
            <a:endParaRPr lang="de-CH" sz="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4617288"/>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Abschnittsüberschrift">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EA8512D1-7E3B-4E9E-9A11-F15B333DA7B8}"/>
              </a:ext>
            </a:extLst>
          </p:cNvPr>
          <p:cNvSpPr/>
          <p:nvPr/>
        </p:nvSpPr>
        <p:spPr>
          <a:xfrm>
            <a:off x="0" y="1260000"/>
            <a:ext cx="7200000" cy="32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CH" sz="1862" dirty="0"/>
          </a:p>
        </p:txBody>
      </p:sp>
      <p:sp>
        <p:nvSpPr>
          <p:cNvPr id="10" name="Textplatzhalter 9">
            <a:extLst>
              <a:ext uri="{FF2B5EF4-FFF2-40B4-BE49-F238E27FC236}">
                <a16:creationId xmlns:a16="http://schemas.microsoft.com/office/drawing/2014/main" id="{A79B846F-FE0C-4A96-90E2-28233F66C950}"/>
              </a:ext>
            </a:extLst>
          </p:cNvPr>
          <p:cNvSpPr>
            <a:spLocks noGrp="1"/>
          </p:cNvSpPr>
          <p:nvPr>
            <p:ph type="body" sz="quarter" idx="11"/>
            <p:custDataLst>
              <p:tags r:id="rId1"/>
            </p:custDataLst>
          </p:nvPr>
        </p:nvSpPr>
        <p:spPr>
          <a:xfrm>
            <a:off x="1403353" y="2397600"/>
            <a:ext cx="5508625" cy="685800"/>
          </a:xfrm>
        </p:spPr>
        <p:txBody>
          <a:bodyPr>
            <a:noAutofit/>
          </a:bodyPr>
          <a:lstStyle>
            <a:lvl1pPr marL="0" indent="0">
              <a:buFontTx/>
              <a:buNone/>
              <a:defRPr sz="2000"/>
            </a:lvl1pPr>
            <a:lvl2pPr marL="337331" indent="0">
              <a:buNone/>
              <a:defRPr/>
            </a:lvl2pPr>
          </a:lstStyle>
          <a:p>
            <a:pPr lvl="0"/>
            <a:r>
              <a:rPr lang="de-DE" smtClean="0"/>
              <a:t>Formatvorlagen des Textmasters bearbeiten</a:t>
            </a:r>
          </a:p>
        </p:txBody>
      </p:sp>
      <p:sp>
        <p:nvSpPr>
          <p:cNvPr id="5" name="Textfeld 4">
            <a:extLst>
              <a:ext uri="{FF2B5EF4-FFF2-40B4-BE49-F238E27FC236}">
                <a16:creationId xmlns:a16="http://schemas.microsoft.com/office/drawing/2014/main" id="{692D4656-8269-423A-B902-0DF8FAEEFCD1}"/>
              </a:ext>
            </a:extLst>
          </p:cNvPr>
          <p:cNvSpPr txBox="1"/>
          <p:nvPr/>
        </p:nvSpPr>
        <p:spPr>
          <a:xfrm>
            <a:off x="1403999" y="1603801"/>
            <a:ext cx="5508000" cy="985095"/>
          </a:xfrm>
          <a:prstGeom prst="rect">
            <a:avLst/>
          </a:prstGeom>
          <a:noFill/>
        </p:spPr>
        <p:txBody>
          <a:bodyPr wrap="square" lIns="0" tIns="0" rIns="0" bIns="0" rtlCol="0">
            <a:noAutofit/>
          </a:bodyPr>
          <a:lstStyle/>
          <a:p>
            <a:endParaRPr lang="de-CH" sz="3700" b="1" kern="1200" dirty="0">
              <a:solidFill>
                <a:schemeClr val="tx1"/>
              </a:solidFill>
              <a:latin typeface="Arial" panose="020B0604020202020204" pitchFamily="34" charset="0"/>
              <a:ea typeface="+mj-ea"/>
              <a:cs typeface="Arial" panose="020B0604020202020204" pitchFamily="34" charset="0"/>
            </a:endParaRPr>
          </a:p>
        </p:txBody>
      </p:sp>
      <p:sp>
        <p:nvSpPr>
          <p:cNvPr id="3" name="Textfeld 2">
            <a:extLst>
              <a:ext uri="{FF2B5EF4-FFF2-40B4-BE49-F238E27FC236}">
                <a16:creationId xmlns:a16="http://schemas.microsoft.com/office/drawing/2014/main" id="{7683250F-080C-4A97-9ADB-BB91C97F0766}"/>
              </a:ext>
            </a:extLst>
          </p:cNvPr>
          <p:cNvSpPr txBox="1"/>
          <p:nvPr/>
        </p:nvSpPr>
        <p:spPr>
          <a:xfrm>
            <a:off x="8748003" y="4941000"/>
            <a:ext cx="254441" cy="103984"/>
          </a:xfrm>
          <a:prstGeom prst="rect">
            <a:avLst/>
          </a:prstGeom>
          <a:noFill/>
        </p:spPr>
        <p:txBody>
          <a:bodyPr wrap="square" lIns="0" tIns="0" rIns="0" bIns="0" rtlCol="0">
            <a:noAutofit/>
          </a:bodyPr>
          <a:lstStyle/>
          <a:p>
            <a:pPr algn="l"/>
            <a:endParaRPr lang="de-CH" sz="700" dirty="0">
              <a:latin typeface="Arial" panose="020B0604020202020204" pitchFamily="34" charset="0"/>
              <a:cs typeface="Arial" panose="020B0604020202020204" pitchFamily="34" charset="0"/>
            </a:endParaRPr>
          </a:p>
        </p:txBody>
      </p:sp>
      <p:pic>
        <p:nvPicPr>
          <p:cNvPr id="13" name="Grafik 12">
            <a:extLst>
              <a:ext uri="{FF2B5EF4-FFF2-40B4-BE49-F238E27FC236}">
                <a16:creationId xmlns:a16="http://schemas.microsoft.com/office/drawing/2014/main" id="{3CB8884F-AB28-4BCA-A4CD-CF6D1D77E3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70000" y="365639"/>
            <a:ext cx="405994" cy="469088"/>
          </a:xfrm>
          <a:prstGeom prst="rect">
            <a:avLst/>
          </a:prstGeom>
        </p:spPr>
      </p:pic>
      <p:sp>
        <p:nvSpPr>
          <p:cNvPr id="6" name="Titel 5">
            <a:extLst>
              <a:ext uri="{FF2B5EF4-FFF2-40B4-BE49-F238E27FC236}">
                <a16:creationId xmlns:a16="http://schemas.microsoft.com/office/drawing/2014/main" id="{B3FDB7A7-2BF7-4620-AE7D-86A3D8D5BF57}"/>
              </a:ext>
            </a:extLst>
          </p:cNvPr>
          <p:cNvSpPr>
            <a:spLocks noGrp="1"/>
          </p:cNvSpPr>
          <p:nvPr>
            <p:ph type="title"/>
            <p:custDataLst>
              <p:tags r:id="rId2"/>
            </p:custDataLst>
          </p:nvPr>
        </p:nvSpPr>
        <p:spPr>
          <a:xfrm>
            <a:off x="1404000" y="1926000"/>
            <a:ext cx="5508000" cy="502200"/>
          </a:xfrm>
        </p:spPr>
        <p:txBody>
          <a:bodyPr wrap="none">
            <a:noAutofit/>
          </a:bodyPr>
          <a:lstStyle>
            <a:lvl1pPr>
              <a:defRPr lang="de-CH" sz="3000" b="1" kern="1200" dirty="0">
                <a:solidFill>
                  <a:schemeClr val="tx1"/>
                </a:solidFill>
                <a:latin typeface="Arial" panose="020B0604020202020204" pitchFamily="34" charset="0"/>
                <a:ea typeface="+mn-ea"/>
                <a:cs typeface="Arial" panose="020B0604020202020204" pitchFamily="34" charset="0"/>
              </a:defRPr>
            </a:lvl1pPr>
          </a:lstStyle>
          <a:p>
            <a:r>
              <a:rPr lang="de-DE" smtClean="0"/>
              <a:t>Titelmasterformat durch Klicken bearbeiten</a:t>
            </a:r>
            <a:endParaRPr lang="de-CH" dirty="0"/>
          </a:p>
        </p:txBody>
      </p:sp>
      <p:sp>
        <p:nvSpPr>
          <p:cNvPr id="12" name="Textfeld 11">
            <a:extLst>
              <a:ext uri="{FF2B5EF4-FFF2-40B4-BE49-F238E27FC236}">
                <a16:creationId xmlns:a16="http://schemas.microsoft.com/office/drawing/2014/main" id="{ACF78134-00E0-46CA-B8B3-8D698394951F}"/>
              </a:ext>
            </a:extLst>
          </p:cNvPr>
          <p:cNvSpPr txBox="1"/>
          <p:nvPr>
            <p:custDataLst>
              <p:tags r:id="rId3"/>
            </p:custDataLst>
          </p:nvPr>
        </p:nvSpPr>
        <p:spPr>
          <a:xfrm>
            <a:off x="540003" y="4899142"/>
            <a:ext cx="2547077" cy="103984"/>
          </a:xfrm>
          <a:prstGeom prst="rect">
            <a:avLst/>
          </a:prstGeom>
          <a:noFill/>
        </p:spPr>
        <p:txBody>
          <a:bodyPr wrap="none" lIns="0" tIns="0" rIns="0" bIns="0" rtlCol="0">
            <a:noAutofit/>
          </a:bodyPr>
          <a:lstStyle/>
          <a:p>
            <a:pPr algn="l"/>
            <a:r>
              <a:rPr lang="de-CH" sz="700" dirty="0" smtClean="0">
                <a:latin typeface="Arial" panose="020B0604020202020204" pitchFamily="34" charset="0"/>
                <a:cs typeface="Arial" panose="020B0604020202020204" pitchFamily="34" charset="0"/>
              </a:rPr>
              <a:t>BBZ Symposium 2024</a:t>
            </a:r>
            <a:endParaRPr lang="en-US" sz="700" dirty="0">
              <a:latin typeface="Arial" panose="020B0604020202020204" pitchFamily="34" charset="0"/>
              <a:cs typeface="Arial" panose="020B0604020202020204" pitchFamily="34" charset="0"/>
            </a:endParaRPr>
          </a:p>
        </p:txBody>
      </p:sp>
      <p:sp>
        <p:nvSpPr>
          <p:cNvPr id="14" name="Textfeld 13">
            <a:extLst>
              <a:ext uri="{FF2B5EF4-FFF2-40B4-BE49-F238E27FC236}">
                <a16:creationId xmlns:a16="http://schemas.microsoft.com/office/drawing/2014/main" id="{3576FB73-7551-4B18-961C-378EE65216F6}"/>
              </a:ext>
            </a:extLst>
          </p:cNvPr>
          <p:cNvSpPr txBox="1"/>
          <p:nvPr>
            <p:custDataLst>
              <p:tags r:id="rId4"/>
            </p:custDataLst>
          </p:nvPr>
        </p:nvSpPr>
        <p:spPr>
          <a:xfrm>
            <a:off x="3869462" y="4899600"/>
            <a:ext cx="1417754" cy="115476"/>
          </a:xfrm>
          <a:prstGeom prst="rect">
            <a:avLst/>
          </a:prstGeom>
          <a:noFill/>
        </p:spPr>
        <p:txBody>
          <a:bodyPr wrap="none" lIns="0" tIns="0" rIns="0" bIns="0" rtlCol="0">
            <a:noAutofit/>
          </a:bodyPr>
          <a:lstStyle/>
          <a:p>
            <a:pPr algn="ctr"/>
            <a:r>
              <a:rPr lang="de-CH" sz="700" smtClean="0">
                <a:latin typeface="Arial" panose="020B0604020202020204" pitchFamily="34" charset="0"/>
                <a:cs typeface="Arial" panose="020B0604020202020204" pitchFamily="34" charset="0"/>
              </a:rPr>
              <a:t>www.kssg.ch</a:t>
            </a:r>
            <a:endParaRPr lang="de-CH" sz="700" dirty="0">
              <a:latin typeface="Arial" panose="020B0604020202020204" pitchFamily="34" charset="0"/>
              <a:cs typeface="Arial" panose="020B0604020202020204" pitchFamily="34" charset="0"/>
            </a:endParaRPr>
          </a:p>
        </p:txBody>
      </p:sp>
      <p:sp>
        <p:nvSpPr>
          <p:cNvPr id="16" name="Textfeld 15">
            <a:extLst>
              <a:ext uri="{FF2B5EF4-FFF2-40B4-BE49-F238E27FC236}">
                <a16:creationId xmlns:a16="http://schemas.microsoft.com/office/drawing/2014/main" id="{3E6D04C8-6DEA-49E9-9BB0-865608BFFB33}"/>
              </a:ext>
            </a:extLst>
          </p:cNvPr>
          <p:cNvSpPr txBox="1"/>
          <p:nvPr>
            <p:custDataLst>
              <p:tags r:id="rId5"/>
            </p:custDataLst>
          </p:nvPr>
        </p:nvSpPr>
        <p:spPr>
          <a:xfrm>
            <a:off x="8748003" y="4899600"/>
            <a:ext cx="254441" cy="103984"/>
          </a:xfrm>
          <a:prstGeom prst="rect">
            <a:avLst/>
          </a:prstGeom>
          <a:noFill/>
        </p:spPr>
        <p:txBody>
          <a:bodyPr wrap="square" lIns="0" tIns="0" rIns="0" bIns="0" rtlCol="0">
            <a:noAutofit/>
          </a:bodyPr>
          <a:lstStyle/>
          <a:p>
            <a:pPr algn="l"/>
            <a:fld id="{0DE8DA2C-FF9D-4321-B571-F14C1E9CB727}" type="slidenum">
              <a:rPr lang="de-CH" sz="700" smtClean="0">
                <a:latin typeface="Arial" panose="020B0604020202020204" pitchFamily="34" charset="0"/>
                <a:cs typeface="Arial" panose="020B0604020202020204" pitchFamily="34" charset="0"/>
              </a:rPr>
              <a:t>‹Nr.›</a:t>
            </a:fld>
            <a:endParaRPr lang="de-CH" sz="700" dirty="0">
              <a:latin typeface="Arial" panose="020B0604020202020204" pitchFamily="34" charset="0"/>
              <a:cs typeface="Arial" panose="020B0604020202020204" pitchFamily="34" charset="0"/>
            </a:endParaRPr>
          </a:p>
        </p:txBody>
      </p:sp>
      <p:sp>
        <p:nvSpPr>
          <p:cNvPr id="17" name="Textfeld 16">
            <a:extLst>
              <a:ext uri="{FF2B5EF4-FFF2-40B4-BE49-F238E27FC236}">
                <a16:creationId xmlns:a16="http://schemas.microsoft.com/office/drawing/2014/main" id="{CE5B5E6F-BD30-4131-AE81-722CFFAFA20F}"/>
              </a:ext>
            </a:extLst>
          </p:cNvPr>
          <p:cNvSpPr txBox="1"/>
          <p:nvPr>
            <p:custDataLst>
              <p:tags r:id="rId6"/>
            </p:custDataLst>
          </p:nvPr>
        </p:nvSpPr>
        <p:spPr>
          <a:xfrm>
            <a:off x="5939327" y="4899600"/>
            <a:ext cx="2779227" cy="103526"/>
          </a:xfrm>
          <a:prstGeom prst="rect">
            <a:avLst/>
          </a:prstGeom>
          <a:noFill/>
        </p:spPr>
        <p:txBody>
          <a:bodyPr wrap="square" lIns="0" tIns="0" rIns="0" bIns="0" rtlCol="0">
            <a:noAutofit/>
          </a:bodyPr>
          <a:lstStyle/>
          <a:p>
            <a:pPr algn="r"/>
            <a:r>
              <a:rPr lang="de-CH" sz="700" dirty="0" smtClean="0">
                <a:latin typeface="Arial" panose="020B0604020202020204" pitchFamily="34" charset="0"/>
                <a:cs typeface="Arial" panose="020B0604020202020204" pitchFamily="34" charset="0"/>
              </a:rPr>
              <a:t>Dr. med. Janine Langenauer |</a:t>
            </a:r>
            <a:endParaRPr lang="de-CH" sz="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2636821"/>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CABCCC76-4D6E-407A-AA86-B555A63629FA}"/>
              </a:ext>
            </a:extLst>
          </p:cNvPr>
          <p:cNvSpPr>
            <a:spLocks noGrp="1"/>
          </p:cNvSpPr>
          <p:nvPr>
            <p:ph type="title"/>
            <p:custDataLst>
              <p:tags r:id="rId1"/>
            </p:custDataLst>
          </p:nvPr>
        </p:nvSpPr>
        <p:spPr>
          <a:xfrm>
            <a:off x="540000" y="486000"/>
            <a:ext cx="7380000" cy="720000"/>
          </a:xfrm>
        </p:spPr>
        <p:txBody>
          <a:bodyPr>
            <a:noAutofit/>
          </a:bodyPr>
          <a:lstStyle>
            <a:lvl1pPr>
              <a:defRPr sz="2400"/>
            </a:lvl1pPr>
          </a:lstStyle>
          <a:p>
            <a:r>
              <a:rPr lang="de-DE" smtClean="0"/>
              <a:t>Titelmasterformat durch Klicken bearbeiten</a:t>
            </a:r>
            <a:endParaRPr lang="de-CH" dirty="0"/>
          </a:p>
        </p:txBody>
      </p:sp>
      <p:pic>
        <p:nvPicPr>
          <p:cNvPr id="13" name="Grafik 12">
            <a:extLst>
              <a:ext uri="{FF2B5EF4-FFF2-40B4-BE49-F238E27FC236}">
                <a16:creationId xmlns:a16="http://schemas.microsoft.com/office/drawing/2014/main" id="{357BF7F7-B39B-4760-8E3F-22A5CB1A128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70000" y="365639"/>
            <a:ext cx="405994" cy="469088"/>
          </a:xfrm>
          <a:prstGeom prst="rect">
            <a:avLst/>
          </a:prstGeom>
        </p:spPr>
      </p:pic>
      <p:sp>
        <p:nvSpPr>
          <p:cNvPr id="14" name="Textfeld 13">
            <a:extLst>
              <a:ext uri="{FF2B5EF4-FFF2-40B4-BE49-F238E27FC236}">
                <a16:creationId xmlns:a16="http://schemas.microsoft.com/office/drawing/2014/main" id="{AFF899CC-0992-46C6-810B-AE6A7B69B79A}"/>
              </a:ext>
            </a:extLst>
          </p:cNvPr>
          <p:cNvSpPr txBox="1"/>
          <p:nvPr>
            <p:custDataLst>
              <p:tags r:id="rId2"/>
            </p:custDataLst>
          </p:nvPr>
        </p:nvSpPr>
        <p:spPr>
          <a:xfrm>
            <a:off x="540003" y="4899142"/>
            <a:ext cx="2547077" cy="103984"/>
          </a:xfrm>
          <a:prstGeom prst="rect">
            <a:avLst/>
          </a:prstGeom>
          <a:noFill/>
        </p:spPr>
        <p:txBody>
          <a:bodyPr wrap="none" lIns="0" tIns="0" rIns="0" bIns="0" rtlCol="0">
            <a:noAutofit/>
          </a:bodyPr>
          <a:lstStyle/>
          <a:p>
            <a:pPr algn="l"/>
            <a:r>
              <a:rPr lang="de-CH" sz="700" dirty="0" smtClean="0">
                <a:latin typeface="Arial" panose="020B0604020202020204" pitchFamily="34" charset="0"/>
                <a:cs typeface="Arial" panose="020B0604020202020204" pitchFamily="34" charset="0"/>
              </a:rPr>
              <a:t>BBZ Symposium 2024</a:t>
            </a:r>
            <a:endParaRPr lang="en-US" sz="700" dirty="0">
              <a:latin typeface="Arial" panose="020B0604020202020204" pitchFamily="34" charset="0"/>
              <a:cs typeface="Arial" panose="020B0604020202020204" pitchFamily="34" charset="0"/>
            </a:endParaRPr>
          </a:p>
        </p:txBody>
      </p:sp>
      <p:sp>
        <p:nvSpPr>
          <p:cNvPr id="15" name="Textfeld 14">
            <a:extLst>
              <a:ext uri="{FF2B5EF4-FFF2-40B4-BE49-F238E27FC236}">
                <a16:creationId xmlns:a16="http://schemas.microsoft.com/office/drawing/2014/main" id="{BB0CAAA4-7A98-47C4-B041-53F78645954F}"/>
              </a:ext>
            </a:extLst>
          </p:cNvPr>
          <p:cNvSpPr txBox="1"/>
          <p:nvPr>
            <p:custDataLst>
              <p:tags r:id="rId3"/>
            </p:custDataLst>
          </p:nvPr>
        </p:nvSpPr>
        <p:spPr>
          <a:xfrm>
            <a:off x="3869462" y="4899600"/>
            <a:ext cx="1417754" cy="115476"/>
          </a:xfrm>
          <a:prstGeom prst="rect">
            <a:avLst/>
          </a:prstGeom>
          <a:noFill/>
        </p:spPr>
        <p:txBody>
          <a:bodyPr wrap="none" lIns="0" tIns="0" rIns="0" bIns="0" rtlCol="0">
            <a:noAutofit/>
          </a:bodyPr>
          <a:lstStyle/>
          <a:p>
            <a:pPr algn="ctr"/>
            <a:r>
              <a:rPr lang="de-CH" sz="700" smtClean="0">
                <a:latin typeface="Arial" panose="020B0604020202020204" pitchFamily="34" charset="0"/>
                <a:cs typeface="Arial" panose="020B0604020202020204" pitchFamily="34" charset="0"/>
              </a:rPr>
              <a:t>www.kssg.ch</a:t>
            </a:r>
            <a:endParaRPr lang="de-CH" sz="700" dirty="0">
              <a:latin typeface="Arial" panose="020B0604020202020204" pitchFamily="34" charset="0"/>
              <a:cs typeface="Arial" panose="020B0604020202020204" pitchFamily="34" charset="0"/>
            </a:endParaRPr>
          </a:p>
        </p:txBody>
      </p:sp>
      <p:sp>
        <p:nvSpPr>
          <p:cNvPr id="17" name="Textfeld 16">
            <a:extLst>
              <a:ext uri="{FF2B5EF4-FFF2-40B4-BE49-F238E27FC236}">
                <a16:creationId xmlns:a16="http://schemas.microsoft.com/office/drawing/2014/main" id="{F197B9AF-D89D-4C4F-A2D5-606FA2C1CDBA}"/>
              </a:ext>
            </a:extLst>
          </p:cNvPr>
          <p:cNvSpPr txBox="1"/>
          <p:nvPr>
            <p:custDataLst>
              <p:tags r:id="rId4"/>
            </p:custDataLst>
          </p:nvPr>
        </p:nvSpPr>
        <p:spPr>
          <a:xfrm>
            <a:off x="8748003" y="4899600"/>
            <a:ext cx="254441" cy="103984"/>
          </a:xfrm>
          <a:prstGeom prst="rect">
            <a:avLst/>
          </a:prstGeom>
          <a:noFill/>
        </p:spPr>
        <p:txBody>
          <a:bodyPr wrap="square" lIns="0" tIns="0" rIns="0" bIns="0" rtlCol="0">
            <a:noAutofit/>
          </a:bodyPr>
          <a:lstStyle/>
          <a:p>
            <a:pPr algn="l"/>
            <a:fld id="{0DE8DA2C-FF9D-4321-B571-F14C1E9CB727}" type="slidenum">
              <a:rPr lang="de-CH" sz="700" smtClean="0">
                <a:latin typeface="Arial" panose="020B0604020202020204" pitchFamily="34" charset="0"/>
                <a:cs typeface="Arial" panose="020B0604020202020204" pitchFamily="34" charset="0"/>
              </a:rPr>
              <a:t>‹Nr.›</a:t>
            </a:fld>
            <a:endParaRPr lang="de-CH" sz="700" dirty="0">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C6BBC175-8A80-4DD0-A4F4-FB28084760EB}"/>
              </a:ext>
            </a:extLst>
          </p:cNvPr>
          <p:cNvSpPr txBox="1"/>
          <p:nvPr>
            <p:custDataLst>
              <p:tags r:id="rId5"/>
            </p:custDataLst>
          </p:nvPr>
        </p:nvSpPr>
        <p:spPr>
          <a:xfrm>
            <a:off x="5939327" y="4899600"/>
            <a:ext cx="2779227" cy="103526"/>
          </a:xfrm>
          <a:prstGeom prst="rect">
            <a:avLst/>
          </a:prstGeom>
          <a:noFill/>
        </p:spPr>
        <p:txBody>
          <a:bodyPr wrap="square" lIns="0" tIns="0" rIns="0" bIns="0" rtlCol="0">
            <a:noAutofit/>
          </a:bodyPr>
          <a:lstStyle/>
          <a:p>
            <a:pPr algn="r"/>
            <a:r>
              <a:rPr lang="de-CH" sz="700" dirty="0" smtClean="0">
                <a:latin typeface="Arial" panose="020B0604020202020204" pitchFamily="34" charset="0"/>
                <a:cs typeface="Arial" panose="020B0604020202020204" pitchFamily="34" charset="0"/>
              </a:rPr>
              <a:t>Dr. med. Janine Langenauer |</a:t>
            </a:r>
            <a:endParaRPr lang="de-CH" sz="700" dirty="0">
              <a:latin typeface="Arial" panose="020B0604020202020204" pitchFamily="34" charset="0"/>
              <a:cs typeface="Arial" panose="020B0604020202020204" pitchFamily="34" charset="0"/>
            </a:endParaRPr>
          </a:p>
        </p:txBody>
      </p:sp>
      <p:sp>
        <p:nvSpPr>
          <p:cNvPr id="11" name="Content Placeholder 3">
            <a:extLst>
              <a:ext uri="{FF2B5EF4-FFF2-40B4-BE49-F238E27FC236}">
                <a16:creationId xmlns:a16="http://schemas.microsoft.com/office/drawing/2014/main" id="{AB35373D-E997-495B-A923-1751D0972BC1}"/>
              </a:ext>
            </a:extLst>
          </p:cNvPr>
          <p:cNvSpPr>
            <a:spLocks noGrp="1"/>
          </p:cNvSpPr>
          <p:nvPr>
            <p:ph sz="half" idx="2"/>
            <p:custDataLst>
              <p:tags r:id="rId6"/>
            </p:custDataLst>
          </p:nvPr>
        </p:nvSpPr>
        <p:spPr>
          <a:xfrm>
            <a:off x="540000" y="1494000"/>
            <a:ext cx="8208000" cy="3240000"/>
          </a:xfrm>
        </p:spPr>
        <p:txBody>
          <a:bodyPr>
            <a:normAutofit/>
          </a:bodyPr>
          <a:lstStyle>
            <a:lvl1pPr marL="179388" indent="-179388">
              <a:spcBef>
                <a:spcPts val="0"/>
              </a:spcBef>
              <a:buFont typeface="Arial" panose="020B0604020202020204" pitchFamily="34" charset="0"/>
              <a:buChar char="•"/>
              <a:tabLst>
                <a:tab pos="179388" algn="l"/>
              </a:tabLst>
              <a:defRPr/>
            </a:lvl1pPr>
            <a:lvl2pPr marL="450000" indent="-270000">
              <a:spcBef>
                <a:spcPts val="0"/>
              </a:spcBef>
              <a:buFont typeface="Symbol" panose="05050102010706020507" pitchFamily="18" charset="2"/>
              <a:buChar char="-"/>
              <a:tabLst>
                <a:tab pos="358775" algn="l"/>
              </a:tabLst>
              <a:defRPr/>
            </a:lvl2pPr>
            <a:lvl3pPr marL="719138" indent="-269875">
              <a:spcBef>
                <a:spcPts val="0"/>
              </a:spcBef>
              <a:buFont typeface="Symbol" panose="05050102010706020507" pitchFamily="18" charset="2"/>
              <a:buChar char="-"/>
              <a:tabLst>
                <a:tab pos="719138" algn="l"/>
              </a:tabLst>
              <a:defRPr/>
            </a:lvl3pPr>
            <a:lvl4pPr marL="990000" indent="-270000">
              <a:spcBef>
                <a:spcPts val="0"/>
              </a:spcBef>
              <a:buFont typeface="Symbol" panose="05050102010706020507" pitchFamily="18" charset="2"/>
              <a:buChar char="-"/>
              <a:tabLst>
                <a:tab pos="717550" algn="l"/>
              </a:tabLst>
              <a:defRPr/>
            </a:lvl4pPr>
            <a:lvl5pPr marL="1260000" indent="-270000">
              <a:spcBef>
                <a:spcPts val="0"/>
              </a:spcBef>
              <a:buFont typeface="Symbol" panose="05050102010706020507" pitchFamily="18" charset="2"/>
              <a:buChar char="-"/>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Tree>
    <p:extLst>
      <p:ext uri="{BB962C8B-B14F-4D97-AF65-F5344CB8AC3E}">
        <p14:creationId xmlns:p14="http://schemas.microsoft.com/office/powerpoint/2010/main" val="99411648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el und Zit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E2D9C0-50D3-46A8-B32E-4F6510539EF9}"/>
              </a:ext>
            </a:extLst>
          </p:cNvPr>
          <p:cNvSpPr>
            <a:spLocks noGrp="1"/>
          </p:cNvSpPr>
          <p:nvPr>
            <p:ph type="title"/>
            <p:custDataLst>
              <p:tags r:id="rId1"/>
            </p:custDataLst>
          </p:nvPr>
        </p:nvSpPr>
        <p:spPr>
          <a:xfrm>
            <a:off x="540000" y="486000"/>
            <a:ext cx="7380000" cy="720000"/>
          </a:xfrm>
        </p:spPr>
        <p:txBody>
          <a:bodyPr>
            <a:noAutofit/>
          </a:bodyPr>
          <a:lstStyle>
            <a:lvl1pPr>
              <a:defRPr sz="2400"/>
            </a:lvl1pPr>
          </a:lstStyle>
          <a:p>
            <a:r>
              <a:rPr lang="de-DE" smtClean="0"/>
              <a:t>Titelmasterformat durch Klicken bearbeiten</a:t>
            </a:r>
            <a:endParaRPr lang="de-CH" dirty="0"/>
          </a:p>
        </p:txBody>
      </p:sp>
      <p:sp>
        <p:nvSpPr>
          <p:cNvPr id="4" name="Textplatzhalter 3">
            <a:extLst>
              <a:ext uri="{FF2B5EF4-FFF2-40B4-BE49-F238E27FC236}">
                <a16:creationId xmlns:a16="http://schemas.microsoft.com/office/drawing/2014/main" id="{FC692CF4-83B1-496F-AC7E-D27072BE5D8A}"/>
              </a:ext>
            </a:extLst>
          </p:cNvPr>
          <p:cNvSpPr>
            <a:spLocks noGrp="1"/>
          </p:cNvSpPr>
          <p:nvPr>
            <p:ph type="body" sz="quarter" idx="10"/>
            <p:custDataLst>
              <p:tags r:id="rId2"/>
            </p:custDataLst>
          </p:nvPr>
        </p:nvSpPr>
        <p:spPr>
          <a:xfrm>
            <a:off x="2862000" y="1530000"/>
            <a:ext cx="3420000" cy="3204000"/>
          </a:xfrm>
          <a:solidFill>
            <a:schemeClr val="accent1"/>
          </a:solidFill>
        </p:spPr>
        <p:txBody>
          <a:bodyPr lIns="216000" tIns="216000" rIns="216000" bIns="216000">
            <a:normAutofit/>
          </a:bodyPr>
          <a:lstStyle>
            <a:lvl1pPr>
              <a:lnSpc>
                <a:spcPts val="2880"/>
              </a:lnSpc>
              <a:spcBef>
                <a:spcPts val="0"/>
              </a:spcBef>
              <a:defRPr sz="2400" b="1"/>
            </a:lvl1pPr>
          </a:lstStyle>
          <a:p>
            <a:pPr lvl="0"/>
            <a:r>
              <a:rPr lang="de-DE" smtClean="0"/>
              <a:t>Formatvorlagen des Textmasters bearbeiten</a:t>
            </a:r>
          </a:p>
        </p:txBody>
      </p:sp>
      <p:pic>
        <p:nvPicPr>
          <p:cNvPr id="9" name="Grafik 8">
            <a:extLst>
              <a:ext uri="{FF2B5EF4-FFF2-40B4-BE49-F238E27FC236}">
                <a16:creationId xmlns:a16="http://schemas.microsoft.com/office/drawing/2014/main" id="{60CDEF89-597F-4048-A3FF-77AF08B680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70000" y="365639"/>
            <a:ext cx="405994" cy="469088"/>
          </a:xfrm>
          <a:prstGeom prst="rect">
            <a:avLst/>
          </a:prstGeom>
        </p:spPr>
      </p:pic>
      <p:sp>
        <p:nvSpPr>
          <p:cNvPr id="12" name="Textfeld 11">
            <a:extLst>
              <a:ext uri="{FF2B5EF4-FFF2-40B4-BE49-F238E27FC236}">
                <a16:creationId xmlns:a16="http://schemas.microsoft.com/office/drawing/2014/main" id="{EA0D89FA-0256-4FB2-A2BE-E783C29690A0}"/>
              </a:ext>
            </a:extLst>
          </p:cNvPr>
          <p:cNvSpPr txBox="1"/>
          <p:nvPr>
            <p:custDataLst>
              <p:tags r:id="rId3"/>
            </p:custDataLst>
          </p:nvPr>
        </p:nvSpPr>
        <p:spPr>
          <a:xfrm>
            <a:off x="540003" y="4899142"/>
            <a:ext cx="2547077" cy="103984"/>
          </a:xfrm>
          <a:prstGeom prst="rect">
            <a:avLst/>
          </a:prstGeom>
          <a:noFill/>
        </p:spPr>
        <p:txBody>
          <a:bodyPr wrap="none" lIns="0" tIns="0" rIns="0" bIns="0" rtlCol="0">
            <a:noAutofit/>
          </a:bodyPr>
          <a:lstStyle/>
          <a:p>
            <a:pPr algn="l"/>
            <a:r>
              <a:rPr lang="de-CH" sz="700" dirty="0" smtClean="0">
                <a:latin typeface="Arial" panose="020B0604020202020204" pitchFamily="34" charset="0"/>
                <a:cs typeface="Arial" panose="020B0604020202020204" pitchFamily="34" charset="0"/>
              </a:rPr>
              <a:t>BBZ Symposium 2024</a:t>
            </a:r>
            <a:endParaRPr lang="en-US" sz="700" dirty="0">
              <a:latin typeface="Arial" panose="020B0604020202020204" pitchFamily="34" charset="0"/>
              <a:cs typeface="Arial" panose="020B0604020202020204" pitchFamily="34" charset="0"/>
            </a:endParaRPr>
          </a:p>
        </p:txBody>
      </p:sp>
      <p:sp>
        <p:nvSpPr>
          <p:cNvPr id="13" name="Textfeld 12">
            <a:extLst>
              <a:ext uri="{FF2B5EF4-FFF2-40B4-BE49-F238E27FC236}">
                <a16:creationId xmlns:a16="http://schemas.microsoft.com/office/drawing/2014/main" id="{7D072777-3DBE-448A-ADF5-5E810ED6F48C}"/>
              </a:ext>
            </a:extLst>
          </p:cNvPr>
          <p:cNvSpPr txBox="1"/>
          <p:nvPr>
            <p:custDataLst>
              <p:tags r:id="rId4"/>
            </p:custDataLst>
          </p:nvPr>
        </p:nvSpPr>
        <p:spPr>
          <a:xfrm>
            <a:off x="3869462" y="4899600"/>
            <a:ext cx="1417754" cy="115476"/>
          </a:xfrm>
          <a:prstGeom prst="rect">
            <a:avLst/>
          </a:prstGeom>
          <a:noFill/>
        </p:spPr>
        <p:txBody>
          <a:bodyPr wrap="none" lIns="0" tIns="0" rIns="0" bIns="0" rtlCol="0">
            <a:noAutofit/>
          </a:bodyPr>
          <a:lstStyle/>
          <a:p>
            <a:pPr algn="ctr"/>
            <a:r>
              <a:rPr lang="de-CH" sz="700" smtClean="0">
                <a:latin typeface="Arial" panose="020B0604020202020204" pitchFamily="34" charset="0"/>
                <a:cs typeface="Arial" panose="020B0604020202020204" pitchFamily="34" charset="0"/>
              </a:rPr>
              <a:t>www.kssg.ch</a:t>
            </a:r>
            <a:endParaRPr lang="de-CH" sz="700" dirty="0">
              <a:latin typeface="Arial" panose="020B0604020202020204" pitchFamily="34" charset="0"/>
              <a:cs typeface="Arial" panose="020B0604020202020204" pitchFamily="34" charset="0"/>
            </a:endParaRPr>
          </a:p>
        </p:txBody>
      </p:sp>
      <p:sp>
        <p:nvSpPr>
          <p:cNvPr id="15" name="Textfeld 14">
            <a:extLst>
              <a:ext uri="{FF2B5EF4-FFF2-40B4-BE49-F238E27FC236}">
                <a16:creationId xmlns:a16="http://schemas.microsoft.com/office/drawing/2014/main" id="{B9E3A284-D606-4839-BA90-028B55E90F55}"/>
              </a:ext>
            </a:extLst>
          </p:cNvPr>
          <p:cNvSpPr txBox="1"/>
          <p:nvPr>
            <p:custDataLst>
              <p:tags r:id="rId5"/>
            </p:custDataLst>
          </p:nvPr>
        </p:nvSpPr>
        <p:spPr>
          <a:xfrm>
            <a:off x="8748003" y="4899600"/>
            <a:ext cx="254441" cy="103984"/>
          </a:xfrm>
          <a:prstGeom prst="rect">
            <a:avLst/>
          </a:prstGeom>
          <a:noFill/>
        </p:spPr>
        <p:txBody>
          <a:bodyPr wrap="square" lIns="0" tIns="0" rIns="0" bIns="0" rtlCol="0">
            <a:noAutofit/>
          </a:bodyPr>
          <a:lstStyle/>
          <a:p>
            <a:pPr algn="l"/>
            <a:fld id="{0DE8DA2C-FF9D-4321-B571-F14C1E9CB727}" type="slidenum">
              <a:rPr lang="de-CH" sz="700" smtClean="0">
                <a:latin typeface="Arial" panose="020B0604020202020204" pitchFamily="34" charset="0"/>
                <a:cs typeface="Arial" panose="020B0604020202020204" pitchFamily="34" charset="0"/>
              </a:rPr>
              <a:t>‹Nr.›</a:t>
            </a:fld>
            <a:endParaRPr lang="de-CH" sz="700" dirty="0">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57EE392A-CF29-4657-B9A6-45288405E599}"/>
              </a:ext>
            </a:extLst>
          </p:cNvPr>
          <p:cNvSpPr txBox="1"/>
          <p:nvPr>
            <p:custDataLst>
              <p:tags r:id="rId6"/>
            </p:custDataLst>
          </p:nvPr>
        </p:nvSpPr>
        <p:spPr>
          <a:xfrm>
            <a:off x="5939327" y="4899600"/>
            <a:ext cx="2779227" cy="103526"/>
          </a:xfrm>
          <a:prstGeom prst="rect">
            <a:avLst/>
          </a:prstGeom>
          <a:noFill/>
        </p:spPr>
        <p:txBody>
          <a:bodyPr wrap="square" lIns="0" tIns="0" rIns="0" bIns="0" rtlCol="0">
            <a:noAutofit/>
          </a:bodyPr>
          <a:lstStyle/>
          <a:p>
            <a:pPr algn="r"/>
            <a:r>
              <a:rPr lang="de-CH" sz="700" dirty="0" smtClean="0">
                <a:latin typeface="Arial" panose="020B0604020202020204" pitchFamily="34" charset="0"/>
                <a:cs typeface="Arial" panose="020B0604020202020204" pitchFamily="34" charset="0"/>
              </a:rPr>
              <a:t>Dr. med. Janine Langenauer |</a:t>
            </a:r>
            <a:endParaRPr lang="de-CH" sz="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066746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4" name="Content Placeholder 3"/>
          <p:cNvSpPr>
            <a:spLocks noGrp="1"/>
          </p:cNvSpPr>
          <p:nvPr>
            <p:ph sz="half" idx="2"/>
            <p:custDataLst>
              <p:tags r:id="rId1"/>
            </p:custDataLst>
          </p:nvPr>
        </p:nvSpPr>
        <p:spPr>
          <a:xfrm>
            <a:off x="540000" y="1494000"/>
            <a:ext cx="3672000" cy="3240000"/>
          </a:xfrm>
        </p:spPr>
        <p:txBody>
          <a:bodyPr>
            <a:normAutofit/>
          </a:bodyPr>
          <a:lstStyle>
            <a:lvl1pPr marL="179388" indent="-179388">
              <a:spcBef>
                <a:spcPts val="0"/>
              </a:spcBef>
              <a:buFont typeface="Arial" panose="020B0604020202020204" pitchFamily="34" charset="0"/>
              <a:buChar char="•"/>
              <a:tabLst>
                <a:tab pos="179388" algn="l"/>
              </a:tabLst>
              <a:defRPr/>
            </a:lvl1pPr>
            <a:lvl2pPr marL="450000" indent="-270000">
              <a:spcBef>
                <a:spcPts val="0"/>
              </a:spcBef>
              <a:buFont typeface="Symbol" panose="05050102010706020507" pitchFamily="18" charset="2"/>
              <a:buChar char="-"/>
              <a:tabLst>
                <a:tab pos="358775" algn="l"/>
              </a:tabLst>
              <a:defRPr/>
            </a:lvl2pPr>
            <a:lvl3pPr marL="719138" indent="-269875">
              <a:spcBef>
                <a:spcPts val="0"/>
              </a:spcBef>
              <a:buFont typeface="Symbol" panose="05050102010706020507" pitchFamily="18" charset="2"/>
              <a:buChar char="-"/>
              <a:tabLst>
                <a:tab pos="719138" algn="l"/>
              </a:tabLst>
              <a:defRPr/>
            </a:lvl3pPr>
            <a:lvl4pPr marL="990000" indent="-270000">
              <a:spcBef>
                <a:spcPts val="0"/>
              </a:spcBef>
              <a:buFont typeface="Symbol" panose="05050102010706020507" pitchFamily="18" charset="2"/>
              <a:buChar char="-"/>
              <a:tabLst>
                <a:tab pos="717550" algn="l"/>
              </a:tabLst>
              <a:defRPr/>
            </a:lvl4pPr>
            <a:lvl5pPr marL="1260000" indent="-270000">
              <a:spcBef>
                <a:spcPts val="0"/>
              </a:spcBef>
              <a:buFont typeface="Symbol" panose="05050102010706020507" pitchFamily="18" charset="2"/>
              <a:buChar char="-"/>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4" name="Titel 1">
            <a:extLst>
              <a:ext uri="{FF2B5EF4-FFF2-40B4-BE49-F238E27FC236}">
                <a16:creationId xmlns:a16="http://schemas.microsoft.com/office/drawing/2014/main" id="{FE80430C-E1F9-4E76-B22A-13CCB815E55A}"/>
              </a:ext>
            </a:extLst>
          </p:cNvPr>
          <p:cNvSpPr>
            <a:spLocks noGrp="1"/>
          </p:cNvSpPr>
          <p:nvPr>
            <p:ph type="title"/>
            <p:custDataLst>
              <p:tags r:id="rId2"/>
            </p:custDataLst>
          </p:nvPr>
        </p:nvSpPr>
        <p:spPr>
          <a:xfrm>
            <a:off x="540000" y="486000"/>
            <a:ext cx="6984000" cy="720000"/>
          </a:xfrm>
        </p:spPr>
        <p:txBody>
          <a:bodyPr>
            <a:noAutofit/>
          </a:bodyPr>
          <a:lstStyle>
            <a:lvl1pPr>
              <a:defRPr sz="2400"/>
            </a:lvl1pPr>
          </a:lstStyle>
          <a:p>
            <a:r>
              <a:rPr lang="de-DE" smtClean="0"/>
              <a:t>Titelmasterformat durch Klicken bearbeiten</a:t>
            </a:r>
            <a:endParaRPr lang="de-CH" dirty="0"/>
          </a:p>
        </p:txBody>
      </p:sp>
      <p:pic>
        <p:nvPicPr>
          <p:cNvPr id="15" name="Grafik 14">
            <a:extLst>
              <a:ext uri="{FF2B5EF4-FFF2-40B4-BE49-F238E27FC236}">
                <a16:creationId xmlns:a16="http://schemas.microsoft.com/office/drawing/2014/main" id="{4A18080F-C568-4E51-8FC4-B822C99A5A1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70000" y="365639"/>
            <a:ext cx="405994" cy="469088"/>
          </a:xfrm>
          <a:prstGeom prst="rect">
            <a:avLst/>
          </a:prstGeom>
        </p:spPr>
      </p:pic>
      <p:sp>
        <p:nvSpPr>
          <p:cNvPr id="16" name="Textfeld 15">
            <a:extLst>
              <a:ext uri="{FF2B5EF4-FFF2-40B4-BE49-F238E27FC236}">
                <a16:creationId xmlns:a16="http://schemas.microsoft.com/office/drawing/2014/main" id="{7C438678-5FE4-4EAB-8E86-31E3BD55314B}"/>
              </a:ext>
            </a:extLst>
          </p:cNvPr>
          <p:cNvSpPr txBox="1"/>
          <p:nvPr>
            <p:custDataLst>
              <p:tags r:id="rId3"/>
            </p:custDataLst>
          </p:nvPr>
        </p:nvSpPr>
        <p:spPr>
          <a:xfrm>
            <a:off x="540003" y="4899142"/>
            <a:ext cx="2547077" cy="103984"/>
          </a:xfrm>
          <a:prstGeom prst="rect">
            <a:avLst/>
          </a:prstGeom>
          <a:noFill/>
        </p:spPr>
        <p:txBody>
          <a:bodyPr wrap="none" lIns="0" tIns="0" rIns="0" bIns="0" rtlCol="0">
            <a:noAutofit/>
          </a:bodyPr>
          <a:lstStyle/>
          <a:p>
            <a:pPr algn="l"/>
            <a:r>
              <a:rPr lang="de-CH" sz="700" dirty="0" smtClean="0">
                <a:latin typeface="Arial" panose="020B0604020202020204" pitchFamily="34" charset="0"/>
                <a:cs typeface="Arial" panose="020B0604020202020204" pitchFamily="34" charset="0"/>
              </a:rPr>
              <a:t>BBZ Symposium 2024</a:t>
            </a:r>
            <a:endParaRPr lang="en-US" sz="700" dirty="0">
              <a:latin typeface="Arial" panose="020B0604020202020204" pitchFamily="34" charset="0"/>
              <a:cs typeface="Arial" panose="020B0604020202020204" pitchFamily="34" charset="0"/>
            </a:endParaRPr>
          </a:p>
        </p:txBody>
      </p:sp>
      <p:sp>
        <p:nvSpPr>
          <p:cNvPr id="18" name="Textfeld 17">
            <a:extLst>
              <a:ext uri="{FF2B5EF4-FFF2-40B4-BE49-F238E27FC236}">
                <a16:creationId xmlns:a16="http://schemas.microsoft.com/office/drawing/2014/main" id="{71971FD7-DF2B-454E-92B9-1B190B776B9F}"/>
              </a:ext>
            </a:extLst>
          </p:cNvPr>
          <p:cNvSpPr txBox="1"/>
          <p:nvPr>
            <p:custDataLst>
              <p:tags r:id="rId4"/>
            </p:custDataLst>
          </p:nvPr>
        </p:nvSpPr>
        <p:spPr>
          <a:xfrm>
            <a:off x="3869462" y="4899600"/>
            <a:ext cx="1417754" cy="115476"/>
          </a:xfrm>
          <a:prstGeom prst="rect">
            <a:avLst/>
          </a:prstGeom>
          <a:noFill/>
        </p:spPr>
        <p:txBody>
          <a:bodyPr wrap="none" lIns="0" tIns="0" rIns="0" bIns="0" rtlCol="0">
            <a:noAutofit/>
          </a:bodyPr>
          <a:lstStyle/>
          <a:p>
            <a:pPr algn="ctr"/>
            <a:r>
              <a:rPr lang="de-CH" sz="700" smtClean="0">
                <a:latin typeface="Arial" panose="020B0604020202020204" pitchFamily="34" charset="0"/>
                <a:cs typeface="Arial" panose="020B0604020202020204" pitchFamily="34" charset="0"/>
              </a:rPr>
              <a:t>www.kssg.ch</a:t>
            </a:r>
            <a:endParaRPr lang="de-CH" sz="700" dirty="0">
              <a:latin typeface="Arial" panose="020B0604020202020204" pitchFamily="34" charset="0"/>
              <a:cs typeface="Arial" panose="020B0604020202020204" pitchFamily="34" charset="0"/>
            </a:endParaRPr>
          </a:p>
        </p:txBody>
      </p:sp>
      <p:sp>
        <p:nvSpPr>
          <p:cNvPr id="20" name="Textfeld 19">
            <a:extLst>
              <a:ext uri="{FF2B5EF4-FFF2-40B4-BE49-F238E27FC236}">
                <a16:creationId xmlns:a16="http://schemas.microsoft.com/office/drawing/2014/main" id="{984972FC-0EAF-4264-9AA3-67704A92F4C8}"/>
              </a:ext>
            </a:extLst>
          </p:cNvPr>
          <p:cNvSpPr txBox="1"/>
          <p:nvPr>
            <p:custDataLst>
              <p:tags r:id="rId5"/>
            </p:custDataLst>
          </p:nvPr>
        </p:nvSpPr>
        <p:spPr>
          <a:xfrm>
            <a:off x="8748003" y="4899600"/>
            <a:ext cx="254441" cy="103984"/>
          </a:xfrm>
          <a:prstGeom prst="rect">
            <a:avLst/>
          </a:prstGeom>
          <a:noFill/>
        </p:spPr>
        <p:txBody>
          <a:bodyPr wrap="square" lIns="0" tIns="0" rIns="0" bIns="0" rtlCol="0">
            <a:noAutofit/>
          </a:bodyPr>
          <a:lstStyle/>
          <a:p>
            <a:pPr algn="l"/>
            <a:fld id="{0DE8DA2C-FF9D-4321-B571-F14C1E9CB727}" type="slidenum">
              <a:rPr lang="de-CH" sz="700" smtClean="0">
                <a:latin typeface="Arial" panose="020B0604020202020204" pitchFamily="34" charset="0"/>
                <a:cs typeface="Arial" panose="020B0604020202020204" pitchFamily="34" charset="0"/>
              </a:rPr>
              <a:t>‹Nr.›</a:t>
            </a:fld>
            <a:endParaRPr lang="de-CH" sz="700" dirty="0">
              <a:latin typeface="Arial" panose="020B0604020202020204" pitchFamily="34" charset="0"/>
              <a:cs typeface="Arial" panose="020B0604020202020204" pitchFamily="34" charset="0"/>
            </a:endParaRPr>
          </a:p>
        </p:txBody>
      </p:sp>
      <p:sp>
        <p:nvSpPr>
          <p:cNvPr id="12" name="Content Placeholder 3">
            <a:extLst>
              <a:ext uri="{FF2B5EF4-FFF2-40B4-BE49-F238E27FC236}">
                <a16:creationId xmlns:a16="http://schemas.microsoft.com/office/drawing/2014/main" id="{6B2E519A-7771-4CB7-B77F-F5524F85B003}"/>
              </a:ext>
            </a:extLst>
          </p:cNvPr>
          <p:cNvSpPr>
            <a:spLocks noGrp="1"/>
          </p:cNvSpPr>
          <p:nvPr>
            <p:ph sz="half" idx="12"/>
            <p:custDataLst>
              <p:tags r:id="rId6"/>
            </p:custDataLst>
          </p:nvPr>
        </p:nvSpPr>
        <p:spPr>
          <a:xfrm>
            <a:off x="4572000" y="1494000"/>
            <a:ext cx="3672000" cy="3240000"/>
          </a:xfrm>
        </p:spPr>
        <p:txBody>
          <a:bodyPr>
            <a:normAutofit/>
          </a:bodyPr>
          <a:lstStyle>
            <a:lvl1pPr marL="179388" indent="-179388">
              <a:spcBef>
                <a:spcPts val="0"/>
              </a:spcBef>
              <a:buFont typeface="Arial" panose="020B0604020202020204" pitchFamily="34" charset="0"/>
              <a:buChar char="•"/>
              <a:tabLst>
                <a:tab pos="180975" algn="l"/>
              </a:tabLst>
              <a:defRPr/>
            </a:lvl1pPr>
            <a:lvl2pPr marL="449263" indent="-268288">
              <a:spcBef>
                <a:spcPts val="0"/>
              </a:spcBef>
              <a:buFont typeface="Symbol" panose="05050102010706020507" pitchFamily="18" charset="2"/>
              <a:buChar char="-"/>
              <a:tabLst>
                <a:tab pos="449263" algn="l"/>
              </a:tabLst>
              <a:defRPr/>
            </a:lvl2pPr>
            <a:lvl3pPr marL="719138" indent="-269875">
              <a:spcBef>
                <a:spcPts val="0"/>
              </a:spcBef>
              <a:buFont typeface="Symbol" panose="05050102010706020507" pitchFamily="18" charset="2"/>
              <a:buChar char="-"/>
              <a:tabLst>
                <a:tab pos="719138" algn="l"/>
              </a:tabLst>
              <a:defRPr/>
            </a:lvl3pPr>
            <a:lvl4pPr marL="990000" indent="-270000">
              <a:spcBef>
                <a:spcPts val="0"/>
              </a:spcBef>
              <a:buFont typeface="Symbol" panose="05050102010706020507" pitchFamily="18" charset="2"/>
              <a:buChar char="-"/>
              <a:tabLst>
                <a:tab pos="987425" algn="l"/>
              </a:tabLst>
              <a:defRPr/>
            </a:lvl4pPr>
            <a:lvl5pPr marL="1260000" indent="-268288">
              <a:spcBef>
                <a:spcPts val="0"/>
              </a:spcBef>
              <a:buFont typeface="Symbol" panose="05050102010706020507" pitchFamily="18" charset="2"/>
              <a:buChar char="-"/>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0" name="Textfeld 9">
            <a:extLst>
              <a:ext uri="{FF2B5EF4-FFF2-40B4-BE49-F238E27FC236}">
                <a16:creationId xmlns:a16="http://schemas.microsoft.com/office/drawing/2014/main" id="{CF0F5F50-BFE9-40B6-B06C-39D2BBE5EF0E}"/>
              </a:ext>
            </a:extLst>
          </p:cNvPr>
          <p:cNvSpPr txBox="1"/>
          <p:nvPr>
            <p:custDataLst>
              <p:tags r:id="rId7"/>
            </p:custDataLst>
          </p:nvPr>
        </p:nvSpPr>
        <p:spPr>
          <a:xfrm>
            <a:off x="5939327" y="4899600"/>
            <a:ext cx="2779227" cy="103526"/>
          </a:xfrm>
          <a:prstGeom prst="rect">
            <a:avLst/>
          </a:prstGeom>
          <a:noFill/>
        </p:spPr>
        <p:txBody>
          <a:bodyPr wrap="square" lIns="0" tIns="0" rIns="0" bIns="0" rtlCol="0">
            <a:noAutofit/>
          </a:bodyPr>
          <a:lstStyle/>
          <a:p>
            <a:pPr algn="r"/>
            <a:r>
              <a:rPr lang="de-CH" sz="700" dirty="0" smtClean="0">
                <a:latin typeface="Arial" panose="020B0604020202020204" pitchFamily="34" charset="0"/>
                <a:cs typeface="Arial" panose="020B0604020202020204" pitchFamily="34" charset="0"/>
              </a:rPr>
              <a:t>Dr. med. Janine Langenauer |</a:t>
            </a:r>
            <a:endParaRPr lang="de-CH" sz="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025848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Vergleich">
    <p:spTree>
      <p:nvGrpSpPr>
        <p:cNvPr id="1" name=""/>
        <p:cNvGrpSpPr/>
        <p:nvPr/>
      </p:nvGrpSpPr>
      <p:grpSpPr>
        <a:xfrm>
          <a:off x="0" y="0"/>
          <a:ext cx="0" cy="0"/>
          <a:chOff x="0" y="0"/>
          <a:chExt cx="0" cy="0"/>
        </a:xfrm>
      </p:grpSpPr>
      <p:sp>
        <p:nvSpPr>
          <p:cNvPr id="3" name="Text Placeholder 2"/>
          <p:cNvSpPr>
            <a:spLocks noGrp="1"/>
          </p:cNvSpPr>
          <p:nvPr>
            <p:ph type="body" idx="1"/>
            <p:custDataLst>
              <p:tags r:id="rId1"/>
            </p:custDataLst>
          </p:nvPr>
        </p:nvSpPr>
        <p:spPr>
          <a:xfrm>
            <a:off x="540000" y="1494000"/>
            <a:ext cx="3672000" cy="428400"/>
          </a:xfrm>
        </p:spPr>
        <p:txBody>
          <a:bodyPr wrap="none" anchor="t" anchorCtr="0">
            <a:noAutofit/>
          </a:bodyPr>
          <a:lstStyle>
            <a:lvl1pPr marL="0" indent="0">
              <a:buNone/>
              <a:defRPr sz="1800" b="1"/>
            </a:lvl1pPr>
            <a:lvl2pPr marL="337331" indent="0">
              <a:buNone/>
              <a:defRPr sz="1476" b="1"/>
            </a:lvl2pPr>
            <a:lvl3pPr marL="674663" indent="0">
              <a:buNone/>
              <a:defRPr sz="1328" b="1"/>
            </a:lvl3pPr>
            <a:lvl4pPr marL="1011993" indent="0">
              <a:buNone/>
              <a:defRPr sz="1181" b="1"/>
            </a:lvl4pPr>
            <a:lvl5pPr marL="1349324" indent="0">
              <a:buNone/>
              <a:defRPr sz="1181" b="1"/>
            </a:lvl5pPr>
            <a:lvl6pPr marL="1686653" indent="0">
              <a:buNone/>
              <a:defRPr sz="1181" b="1"/>
            </a:lvl6pPr>
            <a:lvl7pPr marL="2023985" indent="0">
              <a:buNone/>
              <a:defRPr sz="1181" b="1"/>
            </a:lvl7pPr>
            <a:lvl8pPr marL="2361317" indent="0">
              <a:buNone/>
              <a:defRPr sz="1181" b="1"/>
            </a:lvl8pPr>
            <a:lvl9pPr marL="2698646" indent="0">
              <a:buNone/>
              <a:defRPr sz="1181" b="1"/>
            </a:lvl9pPr>
          </a:lstStyle>
          <a:p>
            <a:pPr lvl="0"/>
            <a:r>
              <a:rPr lang="de-DE" smtClean="0"/>
              <a:t>Formatvorlagen des Textmasters bearbeiten</a:t>
            </a:r>
          </a:p>
        </p:txBody>
      </p:sp>
      <p:sp>
        <p:nvSpPr>
          <p:cNvPr id="4" name="Content Placeholder 3"/>
          <p:cNvSpPr>
            <a:spLocks noGrp="1"/>
          </p:cNvSpPr>
          <p:nvPr>
            <p:ph sz="half" idx="2"/>
            <p:custDataLst>
              <p:tags r:id="rId2"/>
            </p:custDataLst>
          </p:nvPr>
        </p:nvSpPr>
        <p:spPr>
          <a:xfrm>
            <a:off x="540000" y="1922400"/>
            <a:ext cx="3672000" cy="2808000"/>
          </a:xfrm>
        </p:spPr>
        <p:txBody>
          <a:bodyPr>
            <a:normAutofit/>
          </a:bodyPr>
          <a:lstStyle>
            <a:lvl1pPr marL="179388" indent="-179388">
              <a:spcBef>
                <a:spcPts val="0"/>
              </a:spcBef>
              <a:buFont typeface="Arial" panose="020B0604020202020204" pitchFamily="34" charset="0"/>
              <a:buChar char="•"/>
              <a:tabLst>
                <a:tab pos="179388" algn="l"/>
              </a:tabLst>
              <a:defRPr/>
            </a:lvl1pPr>
            <a:lvl2pPr marL="450000" indent="-270000">
              <a:spcBef>
                <a:spcPts val="0"/>
              </a:spcBef>
              <a:buFont typeface="Symbol" panose="05050102010706020507" pitchFamily="18" charset="2"/>
              <a:buChar char="-"/>
              <a:tabLst>
                <a:tab pos="358775" algn="l"/>
              </a:tabLst>
              <a:defRPr/>
            </a:lvl2pPr>
            <a:lvl3pPr marL="719138" indent="-269875">
              <a:spcBef>
                <a:spcPts val="0"/>
              </a:spcBef>
              <a:buFont typeface="Symbol" panose="05050102010706020507" pitchFamily="18" charset="2"/>
              <a:buChar char="-"/>
              <a:tabLst>
                <a:tab pos="719138" algn="l"/>
              </a:tabLst>
              <a:defRPr/>
            </a:lvl3pPr>
            <a:lvl4pPr marL="990000" indent="-270000">
              <a:spcBef>
                <a:spcPts val="0"/>
              </a:spcBef>
              <a:buFont typeface="Symbol" panose="05050102010706020507" pitchFamily="18" charset="2"/>
              <a:buChar char="-"/>
              <a:tabLst>
                <a:tab pos="717550" algn="l"/>
              </a:tabLst>
              <a:defRPr/>
            </a:lvl4pPr>
            <a:lvl5pPr marL="1260000" indent="-270000">
              <a:spcBef>
                <a:spcPts val="0"/>
              </a:spcBef>
              <a:buFont typeface="Symbol" panose="05050102010706020507" pitchFamily="18" charset="2"/>
              <a:buChar char="-"/>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4" name="Titel 1">
            <a:extLst>
              <a:ext uri="{FF2B5EF4-FFF2-40B4-BE49-F238E27FC236}">
                <a16:creationId xmlns:a16="http://schemas.microsoft.com/office/drawing/2014/main" id="{FE80430C-E1F9-4E76-B22A-13CCB815E55A}"/>
              </a:ext>
            </a:extLst>
          </p:cNvPr>
          <p:cNvSpPr>
            <a:spLocks noGrp="1"/>
          </p:cNvSpPr>
          <p:nvPr>
            <p:ph type="title"/>
            <p:custDataLst>
              <p:tags r:id="rId3"/>
            </p:custDataLst>
          </p:nvPr>
        </p:nvSpPr>
        <p:spPr>
          <a:xfrm>
            <a:off x="540000" y="486000"/>
            <a:ext cx="6984000" cy="720000"/>
          </a:xfrm>
        </p:spPr>
        <p:txBody>
          <a:bodyPr>
            <a:noAutofit/>
          </a:bodyPr>
          <a:lstStyle>
            <a:lvl1pPr>
              <a:defRPr sz="2400"/>
            </a:lvl1pPr>
          </a:lstStyle>
          <a:p>
            <a:r>
              <a:rPr lang="de-DE" smtClean="0"/>
              <a:t>Titelmasterformat durch Klicken bearbeiten</a:t>
            </a:r>
            <a:endParaRPr lang="de-CH" dirty="0"/>
          </a:p>
        </p:txBody>
      </p:sp>
      <p:pic>
        <p:nvPicPr>
          <p:cNvPr id="15" name="Grafik 14">
            <a:extLst>
              <a:ext uri="{FF2B5EF4-FFF2-40B4-BE49-F238E27FC236}">
                <a16:creationId xmlns:a16="http://schemas.microsoft.com/office/drawing/2014/main" id="{4A18080F-C568-4E51-8FC4-B822C99A5A1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70000" y="365639"/>
            <a:ext cx="405994" cy="469088"/>
          </a:xfrm>
          <a:prstGeom prst="rect">
            <a:avLst/>
          </a:prstGeom>
        </p:spPr>
      </p:pic>
      <p:sp>
        <p:nvSpPr>
          <p:cNvPr id="17" name="Text Placeholder 2">
            <a:extLst>
              <a:ext uri="{FF2B5EF4-FFF2-40B4-BE49-F238E27FC236}">
                <a16:creationId xmlns:a16="http://schemas.microsoft.com/office/drawing/2014/main" id="{3EC6CFC2-A733-48D5-8EC3-CD4EDAD1167D}"/>
              </a:ext>
            </a:extLst>
          </p:cNvPr>
          <p:cNvSpPr>
            <a:spLocks noGrp="1"/>
          </p:cNvSpPr>
          <p:nvPr>
            <p:ph type="body" idx="11"/>
            <p:custDataLst>
              <p:tags r:id="rId4"/>
            </p:custDataLst>
          </p:nvPr>
        </p:nvSpPr>
        <p:spPr>
          <a:xfrm>
            <a:off x="4570980" y="1494000"/>
            <a:ext cx="3672000" cy="428400"/>
          </a:xfrm>
        </p:spPr>
        <p:txBody>
          <a:bodyPr wrap="none" anchor="t" anchorCtr="0">
            <a:noAutofit/>
          </a:bodyPr>
          <a:lstStyle>
            <a:lvl1pPr marL="0" indent="0">
              <a:buNone/>
              <a:defRPr sz="1800" b="1"/>
            </a:lvl1pPr>
            <a:lvl2pPr marL="337331" indent="0">
              <a:buNone/>
              <a:defRPr sz="1476" b="1"/>
            </a:lvl2pPr>
            <a:lvl3pPr marL="674663" indent="0">
              <a:buNone/>
              <a:defRPr sz="1328" b="1"/>
            </a:lvl3pPr>
            <a:lvl4pPr marL="1011993" indent="0">
              <a:buNone/>
              <a:defRPr sz="1181" b="1"/>
            </a:lvl4pPr>
            <a:lvl5pPr marL="1349324" indent="0">
              <a:buNone/>
              <a:defRPr sz="1181" b="1"/>
            </a:lvl5pPr>
            <a:lvl6pPr marL="1686653" indent="0">
              <a:buNone/>
              <a:defRPr sz="1181" b="1"/>
            </a:lvl6pPr>
            <a:lvl7pPr marL="2023985" indent="0">
              <a:buNone/>
              <a:defRPr sz="1181" b="1"/>
            </a:lvl7pPr>
            <a:lvl8pPr marL="2361317" indent="0">
              <a:buNone/>
              <a:defRPr sz="1181" b="1"/>
            </a:lvl8pPr>
            <a:lvl9pPr marL="2698646" indent="0">
              <a:buNone/>
              <a:defRPr sz="1181" b="1"/>
            </a:lvl9pPr>
          </a:lstStyle>
          <a:p>
            <a:pPr lvl="0"/>
            <a:r>
              <a:rPr lang="de-DE" smtClean="0"/>
              <a:t>Formatvorlagen des Textmasters bearbeiten</a:t>
            </a:r>
          </a:p>
        </p:txBody>
      </p:sp>
      <p:sp>
        <p:nvSpPr>
          <p:cNvPr id="16" name="Textfeld 15">
            <a:extLst>
              <a:ext uri="{FF2B5EF4-FFF2-40B4-BE49-F238E27FC236}">
                <a16:creationId xmlns:a16="http://schemas.microsoft.com/office/drawing/2014/main" id="{7C438678-5FE4-4EAB-8E86-31E3BD55314B}"/>
              </a:ext>
            </a:extLst>
          </p:cNvPr>
          <p:cNvSpPr txBox="1"/>
          <p:nvPr>
            <p:custDataLst>
              <p:tags r:id="rId5"/>
            </p:custDataLst>
          </p:nvPr>
        </p:nvSpPr>
        <p:spPr>
          <a:xfrm>
            <a:off x="540003" y="4899142"/>
            <a:ext cx="2547077" cy="103984"/>
          </a:xfrm>
          <a:prstGeom prst="rect">
            <a:avLst/>
          </a:prstGeom>
          <a:noFill/>
        </p:spPr>
        <p:txBody>
          <a:bodyPr wrap="none" lIns="0" tIns="0" rIns="0" bIns="0" rtlCol="0">
            <a:noAutofit/>
          </a:bodyPr>
          <a:lstStyle/>
          <a:p>
            <a:pPr algn="l"/>
            <a:r>
              <a:rPr lang="de-CH" sz="700" dirty="0" smtClean="0">
                <a:latin typeface="Arial" panose="020B0604020202020204" pitchFamily="34" charset="0"/>
                <a:cs typeface="Arial" panose="020B0604020202020204" pitchFamily="34" charset="0"/>
              </a:rPr>
              <a:t>BBZ Symposium 2024</a:t>
            </a:r>
            <a:endParaRPr lang="en-US" sz="700" dirty="0">
              <a:latin typeface="Arial" panose="020B0604020202020204" pitchFamily="34" charset="0"/>
              <a:cs typeface="Arial" panose="020B0604020202020204" pitchFamily="34" charset="0"/>
            </a:endParaRPr>
          </a:p>
        </p:txBody>
      </p:sp>
      <p:sp>
        <p:nvSpPr>
          <p:cNvPr id="18" name="Textfeld 17">
            <a:extLst>
              <a:ext uri="{FF2B5EF4-FFF2-40B4-BE49-F238E27FC236}">
                <a16:creationId xmlns:a16="http://schemas.microsoft.com/office/drawing/2014/main" id="{71971FD7-DF2B-454E-92B9-1B190B776B9F}"/>
              </a:ext>
            </a:extLst>
          </p:cNvPr>
          <p:cNvSpPr txBox="1"/>
          <p:nvPr>
            <p:custDataLst>
              <p:tags r:id="rId6"/>
            </p:custDataLst>
          </p:nvPr>
        </p:nvSpPr>
        <p:spPr>
          <a:xfrm>
            <a:off x="3869462" y="4899600"/>
            <a:ext cx="1417754" cy="115476"/>
          </a:xfrm>
          <a:prstGeom prst="rect">
            <a:avLst/>
          </a:prstGeom>
          <a:noFill/>
        </p:spPr>
        <p:txBody>
          <a:bodyPr wrap="none" lIns="0" tIns="0" rIns="0" bIns="0" rtlCol="0">
            <a:noAutofit/>
          </a:bodyPr>
          <a:lstStyle/>
          <a:p>
            <a:pPr algn="ctr"/>
            <a:r>
              <a:rPr lang="de-CH" sz="700" smtClean="0">
                <a:latin typeface="Arial" panose="020B0604020202020204" pitchFamily="34" charset="0"/>
                <a:cs typeface="Arial" panose="020B0604020202020204" pitchFamily="34" charset="0"/>
              </a:rPr>
              <a:t>www.kssg.ch</a:t>
            </a:r>
            <a:endParaRPr lang="de-CH" sz="700" dirty="0">
              <a:latin typeface="Arial" panose="020B0604020202020204" pitchFamily="34" charset="0"/>
              <a:cs typeface="Arial" panose="020B0604020202020204" pitchFamily="34" charset="0"/>
            </a:endParaRPr>
          </a:p>
        </p:txBody>
      </p:sp>
      <p:sp>
        <p:nvSpPr>
          <p:cNvPr id="20" name="Textfeld 19">
            <a:extLst>
              <a:ext uri="{FF2B5EF4-FFF2-40B4-BE49-F238E27FC236}">
                <a16:creationId xmlns:a16="http://schemas.microsoft.com/office/drawing/2014/main" id="{984972FC-0EAF-4264-9AA3-67704A92F4C8}"/>
              </a:ext>
            </a:extLst>
          </p:cNvPr>
          <p:cNvSpPr txBox="1"/>
          <p:nvPr>
            <p:custDataLst>
              <p:tags r:id="rId7"/>
            </p:custDataLst>
          </p:nvPr>
        </p:nvSpPr>
        <p:spPr>
          <a:xfrm>
            <a:off x="8748003" y="4899600"/>
            <a:ext cx="254441" cy="103984"/>
          </a:xfrm>
          <a:prstGeom prst="rect">
            <a:avLst/>
          </a:prstGeom>
          <a:noFill/>
        </p:spPr>
        <p:txBody>
          <a:bodyPr wrap="square" lIns="0" tIns="0" rIns="0" bIns="0" rtlCol="0">
            <a:noAutofit/>
          </a:bodyPr>
          <a:lstStyle/>
          <a:p>
            <a:pPr algn="l"/>
            <a:fld id="{0DE8DA2C-FF9D-4321-B571-F14C1E9CB727}" type="slidenum">
              <a:rPr lang="de-CH" sz="700" smtClean="0">
                <a:latin typeface="Arial" panose="020B0604020202020204" pitchFamily="34" charset="0"/>
                <a:cs typeface="Arial" panose="020B0604020202020204" pitchFamily="34" charset="0"/>
              </a:rPr>
              <a:t>‹Nr.›</a:t>
            </a:fld>
            <a:endParaRPr lang="de-CH" sz="700" dirty="0">
              <a:latin typeface="Arial" panose="020B0604020202020204" pitchFamily="34" charset="0"/>
              <a:cs typeface="Arial" panose="020B0604020202020204" pitchFamily="34" charset="0"/>
            </a:endParaRPr>
          </a:p>
        </p:txBody>
      </p:sp>
      <p:sp>
        <p:nvSpPr>
          <p:cNvPr id="12" name="Content Placeholder 3">
            <a:extLst>
              <a:ext uri="{FF2B5EF4-FFF2-40B4-BE49-F238E27FC236}">
                <a16:creationId xmlns:a16="http://schemas.microsoft.com/office/drawing/2014/main" id="{6B2E519A-7771-4CB7-B77F-F5524F85B003}"/>
              </a:ext>
            </a:extLst>
          </p:cNvPr>
          <p:cNvSpPr>
            <a:spLocks noGrp="1"/>
          </p:cNvSpPr>
          <p:nvPr>
            <p:ph sz="half" idx="12"/>
            <p:custDataLst>
              <p:tags r:id="rId8"/>
            </p:custDataLst>
          </p:nvPr>
        </p:nvSpPr>
        <p:spPr>
          <a:xfrm>
            <a:off x="4572000" y="1922400"/>
            <a:ext cx="3672000" cy="2808000"/>
          </a:xfrm>
        </p:spPr>
        <p:txBody>
          <a:bodyPr>
            <a:normAutofit/>
          </a:bodyPr>
          <a:lstStyle>
            <a:lvl1pPr marL="179388" indent="-179388">
              <a:spcBef>
                <a:spcPts val="0"/>
              </a:spcBef>
              <a:buFont typeface="Arial" panose="020B0604020202020204" pitchFamily="34" charset="0"/>
              <a:buChar char="•"/>
              <a:tabLst>
                <a:tab pos="180975" algn="l"/>
              </a:tabLst>
              <a:defRPr/>
            </a:lvl1pPr>
            <a:lvl2pPr marL="449263" indent="-268288">
              <a:spcBef>
                <a:spcPts val="0"/>
              </a:spcBef>
              <a:buFont typeface="Symbol" panose="05050102010706020507" pitchFamily="18" charset="2"/>
              <a:buChar char="-"/>
              <a:tabLst>
                <a:tab pos="449263" algn="l"/>
              </a:tabLst>
              <a:defRPr/>
            </a:lvl2pPr>
            <a:lvl3pPr marL="719138" indent="-269875">
              <a:spcBef>
                <a:spcPts val="0"/>
              </a:spcBef>
              <a:buFont typeface="Symbol" panose="05050102010706020507" pitchFamily="18" charset="2"/>
              <a:buChar char="-"/>
              <a:tabLst>
                <a:tab pos="719138" algn="l"/>
              </a:tabLst>
              <a:defRPr/>
            </a:lvl3pPr>
            <a:lvl4pPr marL="990000" indent="-270000">
              <a:spcBef>
                <a:spcPts val="0"/>
              </a:spcBef>
              <a:buFont typeface="Symbol" panose="05050102010706020507" pitchFamily="18" charset="2"/>
              <a:buChar char="-"/>
              <a:tabLst>
                <a:tab pos="987425" algn="l"/>
              </a:tabLst>
              <a:defRPr/>
            </a:lvl4pPr>
            <a:lvl5pPr marL="1260000" indent="-268288">
              <a:spcBef>
                <a:spcPts val="0"/>
              </a:spcBef>
              <a:buFont typeface="Symbol" panose="05050102010706020507" pitchFamily="18" charset="2"/>
              <a:buChar char="-"/>
              <a:defRPr/>
            </a:lvl5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3" name="Textfeld 12">
            <a:extLst>
              <a:ext uri="{FF2B5EF4-FFF2-40B4-BE49-F238E27FC236}">
                <a16:creationId xmlns:a16="http://schemas.microsoft.com/office/drawing/2014/main" id="{D7FCA0FA-EDF2-41BC-9B86-8AE057384444}"/>
              </a:ext>
            </a:extLst>
          </p:cNvPr>
          <p:cNvSpPr txBox="1"/>
          <p:nvPr>
            <p:custDataLst>
              <p:tags r:id="rId9"/>
            </p:custDataLst>
          </p:nvPr>
        </p:nvSpPr>
        <p:spPr>
          <a:xfrm>
            <a:off x="5939327" y="4899600"/>
            <a:ext cx="2779227" cy="103526"/>
          </a:xfrm>
          <a:prstGeom prst="rect">
            <a:avLst/>
          </a:prstGeom>
          <a:noFill/>
        </p:spPr>
        <p:txBody>
          <a:bodyPr wrap="square" lIns="0" tIns="0" rIns="0" bIns="0" rtlCol="0">
            <a:noAutofit/>
          </a:bodyPr>
          <a:lstStyle/>
          <a:p>
            <a:pPr algn="r"/>
            <a:r>
              <a:rPr lang="de-CH" sz="700" dirty="0" smtClean="0">
                <a:latin typeface="Arial" panose="020B0604020202020204" pitchFamily="34" charset="0"/>
                <a:cs typeface="Arial" panose="020B0604020202020204" pitchFamily="34" charset="0"/>
              </a:rPr>
              <a:t>Dr. med. Janine Langenauer |</a:t>
            </a:r>
            <a:endParaRPr lang="de-CH" sz="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105613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ildfolie">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43C4D04D-E2BC-478B-B8F5-CF781098C3E7}"/>
              </a:ext>
            </a:extLst>
          </p:cNvPr>
          <p:cNvSpPr>
            <a:spLocks noGrp="1"/>
          </p:cNvSpPr>
          <p:nvPr>
            <p:ph type="pic" sz="quarter" idx="10"/>
            <p:custDataLst>
              <p:tags r:id="rId1"/>
            </p:custDataLst>
          </p:nvPr>
        </p:nvSpPr>
        <p:spPr>
          <a:xfrm>
            <a:off x="538162" y="486000"/>
            <a:ext cx="7704000" cy="4248000"/>
          </a:xfrm>
        </p:spPr>
        <p:txBody>
          <a:bodyPr>
            <a:noAutofit/>
          </a:bodyPr>
          <a:lstStyle/>
          <a:p>
            <a:r>
              <a:rPr lang="de-DE" smtClean="0"/>
              <a:t>Bild durch Klicken auf Symbol hinzufügen</a:t>
            </a:r>
            <a:endParaRPr lang="de-CH" dirty="0"/>
          </a:p>
        </p:txBody>
      </p:sp>
      <p:sp>
        <p:nvSpPr>
          <p:cNvPr id="5" name="Textfeld 4">
            <a:extLst>
              <a:ext uri="{FF2B5EF4-FFF2-40B4-BE49-F238E27FC236}">
                <a16:creationId xmlns:a16="http://schemas.microsoft.com/office/drawing/2014/main" id="{078B4394-1199-440B-AEA6-F64D6B38B408}"/>
              </a:ext>
            </a:extLst>
          </p:cNvPr>
          <p:cNvSpPr txBox="1"/>
          <p:nvPr>
            <p:custDataLst>
              <p:tags r:id="rId2"/>
            </p:custDataLst>
          </p:nvPr>
        </p:nvSpPr>
        <p:spPr>
          <a:xfrm>
            <a:off x="540003" y="4899142"/>
            <a:ext cx="2547077" cy="103984"/>
          </a:xfrm>
          <a:prstGeom prst="rect">
            <a:avLst/>
          </a:prstGeom>
          <a:noFill/>
        </p:spPr>
        <p:txBody>
          <a:bodyPr wrap="none" lIns="0" tIns="0" rIns="0" bIns="0" rtlCol="0">
            <a:noAutofit/>
          </a:bodyPr>
          <a:lstStyle/>
          <a:p>
            <a:pPr algn="l"/>
            <a:r>
              <a:rPr lang="de-CH" sz="700" dirty="0" smtClean="0">
                <a:latin typeface="Arial" panose="020B0604020202020204" pitchFamily="34" charset="0"/>
                <a:cs typeface="Arial" panose="020B0604020202020204" pitchFamily="34" charset="0"/>
              </a:rPr>
              <a:t>BBZ Symposium 2024</a:t>
            </a:r>
            <a:endParaRPr lang="en-US" sz="700" dirty="0">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CB1364DD-5813-407F-96DD-67345595B93F}"/>
              </a:ext>
            </a:extLst>
          </p:cNvPr>
          <p:cNvSpPr txBox="1"/>
          <p:nvPr>
            <p:custDataLst>
              <p:tags r:id="rId3"/>
            </p:custDataLst>
          </p:nvPr>
        </p:nvSpPr>
        <p:spPr>
          <a:xfrm>
            <a:off x="3869462" y="4899600"/>
            <a:ext cx="1417754" cy="115476"/>
          </a:xfrm>
          <a:prstGeom prst="rect">
            <a:avLst/>
          </a:prstGeom>
          <a:noFill/>
        </p:spPr>
        <p:txBody>
          <a:bodyPr wrap="none" lIns="0" tIns="0" rIns="0" bIns="0" rtlCol="0">
            <a:noAutofit/>
          </a:bodyPr>
          <a:lstStyle/>
          <a:p>
            <a:pPr algn="ctr"/>
            <a:r>
              <a:rPr lang="de-CH" sz="700" smtClean="0">
                <a:latin typeface="Arial" panose="020B0604020202020204" pitchFamily="34" charset="0"/>
                <a:cs typeface="Arial" panose="020B0604020202020204" pitchFamily="34" charset="0"/>
              </a:rPr>
              <a:t>www.kssg.ch</a:t>
            </a:r>
            <a:endParaRPr lang="de-CH" sz="700" dirty="0">
              <a:latin typeface="Arial" panose="020B0604020202020204" pitchFamily="34" charset="0"/>
              <a:cs typeface="Arial" panose="020B0604020202020204" pitchFamily="34" charset="0"/>
            </a:endParaRPr>
          </a:p>
        </p:txBody>
      </p:sp>
      <p:sp>
        <p:nvSpPr>
          <p:cNvPr id="11" name="Textfeld 10">
            <a:extLst>
              <a:ext uri="{FF2B5EF4-FFF2-40B4-BE49-F238E27FC236}">
                <a16:creationId xmlns:a16="http://schemas.microsoft.com/office/drawing/2014/main" id="{E8BA6BBA-7755-4ABE-884B-F8120F192F2C}"/>
              </a:ext>
            </a:extLst>
          </p:cNvPr>
          <p:cNvSpPr txBox="1"/>
          <p:nvPr>
            <p:custDataLst>
              <p:tags r:id="rId4"/>
            </p:custDataLst>
          </p:nvPr>
        </p:nvSpPr>
        <p:spPr>
          <a:xfrm>
            <a:off x="8748003" y="4899600"/>
            <a:ext cx="254441" cy="103984"/>
          </a:xfrm>
          <a:prstGeom prst="rect">
            <a:avLst/>
          </a:prstGeom>
          <a:noFill/>
        </p:spPr>
        <p:txBody>
          <a:bodyPr wrap="square" lIns="0" tIns="0" rIns="0" bIns="0" rtlCol="0">
            <a:noAutofit/>
          </a:bodyPr>
          <a:lstStyle/>
          <a:p>
            <a:pPr algn="l"/>
            <a:fld id="{0DE8DA2C-FF9D-4321-B571-F14C1E9CB727}" type="slidenum">
              <a:rPr lang="de-CH" sz="700" smtClean="0">
                <a:latin typeface="Arial" panose="020B0604020202020204" pitchFamily="34" charset="0"/>
                <a:cs typeface="Arial" panose="020B0604020202020204" pitchFamily="34" charset="0"/>
              </a:rPr>
              <a:t>‹Nr.›</a:t>
            </a:fld>
            <a:endParaRPr lang="de-CH" sz="700" dirty="0">
              <a:latin typeface="Arial" panose="020B0604020202020204" pitchFamily="34" charset="0"/>
              <a:cs typeface="Arial" panose="020B0604020202020204" pitchFamily="34" charset="0"/>
            </a:endParaRPr>
          </a:p>
        </p:txBody>
      </p:sp>
      <p:pic>
        <p:nvPicPr>
          <p:cNvPr id="12" name="Grafik 11">
            <a:extLst>
              <a:ext uri="{FF2B5EF4-FFF2-40B4-BE49-F238E27FC236}">
                <a16:creationId xmlns:a16="http://schemas.microsoft.com/office/drawing/2014/main" id="{F58AED12-5D9B-4A08-95C2-510803B4E9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70000" y="365639"/>
            <a:ext cx="405994" cy="469088"/>
          </a:xfrm>
          <a:prstGeom prst="rect">
            <a:avLst/>
          </a:prstGeom>
        </p:spPr>
      </p:pic>
      <p:sp>
        <p:nvSpPr>
          <p:cNvPr id="8" name="Textfeld 7">
            <a:extLst>
              <a:ext uri="{FF2B5EF4-FFF2-40B4-BE49-F238E27FC236}">
                <a16:creationId xmlns:a16="http://schemas.microsoft.com/office/drawing/2014/main" id="{58AEC535-9F66-4E3C-91BE-5C6C8CDF6B24}"/>
              </a:ext>
            </a:extLst>
          </p:cNvPr>
          <p:cNvSpPr txBox="1"/>
          <p:nvPr>
            <p:custDataLst>
              <p:tags r:id="rId5"/>
            </p:custDataLst>
          </p:nvPr>
        </p:nvSpPr>
        <p:spPr>
          <a:xfrm>
            <a:off x="5939327" y="4899600"/>
            <a:ext cx="2779227" cy="103526"/>
          </a:xfrm>
          <a:prstGeom prst="rect">
            <a:avLst/>
          </a:prstGeom>
          <a:noFill/>
        </p:spPr>
        <p:txBody>
          <a:bodyPr wrap="square" lIns="0" tIns="0" rIns="0" bIns="0" rtlCol="0">
            <a:noAutofit/>
          </a:bodyPr>
          <a:lstStyle/>
          <a:p>
            <a:pPr algn="r"/>
            <a:r>
              <a:rPr lang="de-CH" sz="700" dirty="0" smtClean="0">
                <a:latin typeface="Arial" panose="020B0604020202020204" pitchFamily="34" charset="0"/>
                <a:cs typeface="Arial" panose="020B0604020202020204" pitchFamily="34" charset="0"/>
              </a:rPr>
              <a:t>Dr. med. Janine Langenauer |</a:t>
            </a:r>
            <a:endParaRPr lang="de-CH" sz="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258096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customXml" Target="../../customXml/item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custDataLst>
              <p:tags r:id="rId16"/>
            </p:custDataLst>
          </p:nvPr>
        </p:nvSpPr>
        <p:spPr>
          <a:xfrm>
            <a:off x="540000" y="1494000"/>
            <a:ext cx="8208000" cy="3240000"/>
          </a:xfrm>
          <a:prstGeom prst="rect">
            <a:avLst/>
          </a:prstGeom>
        </p:spPr>
        <p:txBody>
          <a:bodyPr vert="horz" lIns="0" tIns="0" rIns="0" bIns="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 name="Title Placeholder 1"/>
          <p:cNvSpPr>
            <a:spLocks noGrp="1"/>
          </p:cNvSpPr>
          <p:nvPr>
            <p:ph type="title"/>
            <p:custDataLst>
              <p:tags r:id="rId17"/>
            </p:custDataLst>
          </p:nvPr>
        </p:nvSpPr>
        <p:spPr>
          <a:xfrm>
            <a:off x="540000" y="486000"/>
            <a:ext cx="6984000" cy="720000"/>
          </a:xfrm>
          <a:prstGeom prst="rect">
            <a:avLst/>
          </a:prstGeom>
        </p:spPr>
        <p:txBody>
          <a:bodyPr vert="horz" lIns="0" tIns="0" rIns="0" bIns="0" rtlCol="0" anchor="t" anchorCtr="0">
            <a:normAutofit/>
          </a:bodyPr>
          <a:lstStyle/>
          <a:p>
            <a:r>
              <a:rPr lang="de-DE" dirty="0"/>
              <a:t>Titelmasterformat durch Klicken bearbeiten</a:t>
            </a:r>
            <a:endParaRPr lang="en-US" dirty="0"/>
          </a:p>
        </p:txBody>
      </p:sp>
    </p:spTree>
    <p:custDataLst>
      <p:custData r:id="rId15"/>
    </p:custDataLst>
    <p:extLst>
      <p:ext uri="{BB962C8B-B14F-4D97-AF65-F5344CB8AC3E}">
        <p14:creationId xmlns:p14="http://schemas.microsoft.com/office/powerpoint/2010/main" val="1198586920"/>
      </p:ext>
    </p:extLst>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 id="2147484025" r:id="rId12"/>
    <p:sldLayoutId id="2147484026" r:id="rId13"/>
  </p:sldLayoutIdLst>
  <p:timing>
    <p:tnLst>
      <p:par>
        <p:cTn id="1" dur="indefinite" restart="never" nodeType="tmRoot"/>
      </p:par>
    </p:tnLst>
  </p:timing>
  <p:txStyles>
    <p:titleStyle>
      <a:lvl1pPr algn="l" defTabSz="674663" rtl="0" eaLnBrk="1" latinLnBrk="0" hangingPunct="1">
        <a:lnSpc>
          <a:spcPct val="100000"/>
        </a:lnSpc>
        <a:spcBef>
          <a:spcPct val="0"/>
        </a:spcBef>
        <a:buNone/>
        <a:defRPr sz="2160" b="1" kern="1200">
          <a:solidFill>
            <a:schemeClr val="accent1"/>
          </a:solidFill>
          <a:latin typeface="Arial" panose="020B0604020202020204" pitchFamily="34" charset="0"/>
          <a:ea typeface="+mj-ea"/>
          <a:cs typeface="Arial" panose="020B0604020202020204" pitchFamily="34" charset="0"/>
        </a:defRPr>
      </a:lvl1pPr>
    </p:titleStyle>
    <p:bodyStyle>
      <a:lvl1pPr marL="0" indent="0" algn="l" defTabSz="674663" rtl="0" eaLnBrk="1" latinLnBrk="0" hangingPunct="1">
        <a:lnSpc>
          <a:spcPct val="120000"/>
        </a:lnSpc>
        <a:spcBef>
          <a:spcPts val="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176210" indent="-176210" algn="l" defTabSz="674663" rtl="0" eaLnBrk="1" latinLnBrk="0" hangingPunct="1">
        <a:lnSpc>
          <a:spcPct val="120000"/>
        </a:lnSpc>
        <a:spcBef>
          <a:spcPts val="0"/>
        </a:spcBef>
        <a:buFont typeface="Arial" panose="020B0604020202020204" pitchFamily="34" charset="0"/>
        <a:buChar char="•"/>
        <a:tabLst>
          <a:tab pos="176210" algn="l"/>
        </a:tabLst>
        <a:defRPr sz="1800" kern="1200">
          <a:solidFill>
            <a:schemeClr val="tx1"/>
          </a:solidFill>
          <a:latin typeface="Arial" panose="020B0604020202020204" pitchFamily="34" charset="0"/>
          <a:ea typeface="+mn-ea"/>
          <a:cs typeface="Arial" panose="020B0604020202020204" pitchFamily="34" charset="0"/>
        </a:defRPr>
      </a:lvl2pPr>
      <a:lvl3pPr marL="450000" indent="-270000" algn="l" defTabSz="674663" rtl="0" eaLnBrk="1" latinLnBrk="0" hangingPunct="1">
        <a:lnSpc>
          <a:spcPct val="120000"/>
        </a:lnSpc>
        <a:spcBef>
          <a:spcPts val="0"/>
        </a:spcBef>
        <a:buFont typeface="Symbol" panose="05050102010706020507" pitchFamily="18" charset="2"/>
        <a:buChar char="-"/>
        <a:tabLst>
          <a:tab pos="360356" algn="l"/>
        </a:tabLst>
        <a:defRPr sz="1800" kern="1200">
          <a:solidFill>
            <a:schemeClr val="tx1"/>
          </a:solidFill>
          <a:latin typeface="Arial" panose="020B0604020202020204" pitchFamily="34" charset="0"/>
          <a:ea typeface="+mn-ea"/>
          <a:cs typeface="Arial" panose="020B0604020202020204" pitchFamily="34" charset="0"/>
        </a:defRPr>
      </a:lvl3pPr>
      <a:lvl4pPr marL="719138" indent="-269875" algn="l" defTabSz="674663" rtl="0" eaLnBrk="1" latinLnBrk="0" hangingPunct="1">
        <a:lnSpc>
          <a:spcPct val="120000"/>
        </a:lnSpc>
        <a:spcBef>
          <a:spcPts val="0"/>
        </a:spcBef>
        <a:buFont typeface="Symbol" panose="05050102010706020507" pitchFamily="18" charset="2"/>
        <a:buChar char="-"/>
        <a:tabLst>
          <a:tab pos="719138" algn="l"/>
        </a:tabLst>
        <a:defRPr sz="1800" kern="1200">
          <a:solidFill>
            <a:schemeClr val="tx1"/>
          </a:solidFill>
          <a:latin typeface="Arial" panose="020B0604020202020204" pitchFamily="34" charset="0"/>
          <a:ea typeface="+mn-ea"/>
          <a:cs typeface="Arial" panose="020B0604020202020204" pitchFamily="34" charset="0"/>
        </a:defRPr>
      </a:lvl4pPr>
      <a:lvl5pPr marL="1074738" indent="-355600" algn="l" defTabSz="674663" rtl="0" eaLnBrk="1" latinLnBrk="0" hangingPunct="1">
        <a:lnSpc>
          <a:spcPct val="120000"/>
        </a:lnSpc>
        <a:spcBef>
          <a:spcPts val="0"/>
        </a:spcBef>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5pPr>
      <a:lvl6pPr marL="1855319" indent="-168665" algn="l" defTabSz="674663"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6pPr>
      <a:lvl7pPr marL="2192651" indent="-168665" algn="l" defTabSz="674663"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7pPr>
      <a:lvl8pPr marL="2529982" indent="-168665" algn="l" defTabSz="674663"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8pPr>
      <a:lvl9pPr marL="2867311" indent="-168665" algn="l" defTabSz="674663"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9pPr>
    </p:bodyStyle>
    <p:otherStyle>
      <a:defPPr>
        <a:defRPr lang="en-US"/>
      </a:defPPr>
      <a:lvl1pPr marL="0" algn="l" defTabSz="674663" rtl="0" eaLnBrk="1" latinLnBrk="0" hangingPunct="1">
        <a:defRPr sz="1328" kern="1200">
          <a:solidFill>
            <a:schemeClr val="tx1"/>
          </a:solidFill>
          <a:latin typeface="+mn-lt"/>
          <a:ea typeface="+mn-ea"/>
          <a:cs typeface="+mn-cs"/>
        </a:defRPr>
      </a:lvl1pPr>
      <a:lvl2pPr marL="337331" algn="l" defTabSz="674663" rtl="0" eaLnBrk="1" latinLnBrk="0" hangingPunct="1">
        <a:defRPr sz="1328" kern="1200">
          <a:solidFill>
            <a:schemeClr val="tx1"/>
          </a:solidFill>
          <a:latin typeface="+mn-lt"/>
          <a:ea typeface="+mn-ea"/>
          <a:cs typeface="+mn-cs"/>
        </a:defRPr>
      </a:lvl2pPr>
      <a:lvl3pPr marL="674663" algn="l" defTabSz="674663" rtl="0" eaLnBrk="1" latinLnBrk="0" hangingPunct="1">
        <a:defRPr sz="1328" kern="1200">
          <a:solidFill>
            <a:schemeClr val="tx1"/>
          </a:solidFill>
          <a:latin typeface="+mn-lt"/>
          <a:ea typeface="+mn-ea"/>
          <a:cs typeface="+mn-cs"/>
        </a:defRPr>
      </a:lvl3pPr>
      <a:lvl4pPr marL="1011993" algn="l" defTabSz="674663" rtl="0" eaLnBrk="1" latinLnBrk="0" hangingPunct="1">
        <a:defRPr sz="1328" kern="1200">
          <a:solidFill>
            <a:schemeClr val="tx1"/>
          </a:solidFill>
          <a:latin typeface="+mn-lt"/>
          <a:ea typeface="+mn-ea"/>
          <a:cs typeface="+mn-cs"/>
        </a:defRPr>
      </a:lvl4pPr>
      <a:lvl5pPr marL="1349324" algn="l" defTabSz="674663" rtl="0" eaLnBrk="1" latinLnBrk="0" hangingPunct="1">
        <a:defRPr sz="1328" kern="1200">
          <a:solidFill>
            <a:schemeClr val="tx1"/>
          </a:solidFill>
          <a:latin typeface="+mn-lt"/>
          <a:ea typeface="+mn-ea"/>
          <a:cs typeface="+mn-cs"/>
        </a:defRPr>
      </a:lvl5pPr>
      <a:lvl6pPr marL="1686653" algn="l" defTabSz="674663" rtl="0" eaLnBrk="1" latinLnBrk="0" hangingPunct="1">
        <a:defRPr sz="1328" kern="1200">
          <a:solidFill>
            <a:schemeClr val="tx1"/>
          </a:solidFill>
          <a:latin typeface="+mn-lt"/>
          <a:ea typeface="+mn-ea"/>
          <a:cs typeface="+mn-cs"/>
        </a:defRPr>
      </a:lvl6pPr>
      <a:lvl7pPr marL="2023985" algn="l" defTabSz="674663" rtl="0" eaLnBrk="1" latinLnBrk="0" hangingPunct="1">
        <a:defRPr sz="1328" kern="1200">
          <a:solidFill>
            <a:schemeClr val="tx1"/>
          </a:solidFill>
          <a:latin typeface="+mn-lt"/>
          <a:ea typeface="+mn-ea"/>
          <a:cs typeface="+mn-cs"/>
        </a:defRPr>
      </a:lvl7pPr>
      <a:lvl8pPr marL="2361317" algn="l" defTabSz="674663" rtl="0" eaLnBrk="1" latinLnBrk="0" hangingPunct="1">
        <a:defRPr sz="1328" kern="1200">
          <a:solidFill>
            <a:schemeClr val="tx1"/>
          </a:solidFill>
          <a:latin typeface="+mn-lt"/>
          <a:ea typeface="+mn-ea"/>
          <a:cs typeface="+mn-cs"/>
        </a:defRPr>
      </a:lvl8pPr>
      <a:lvl9pPr marL="2698646" algn="l" defTabSz="674663" rtl="0" eaLnBrk="1" latinLnBrk="0" hangingPunct="1">
        <a:defRPr sz="1328" kern="1200">
          <a:solidFill>
            <a:schemeClr val="tx1"/>
          </a:solidFill>
          <a:latin typeface="+mn-lt"/>
          <a:ea typeface="+mn-ea"/>
          <a:cs typeface="+mn-cs"/>
        </a:defRPr>
      </a:lvl9pPr>
    </p:otherStyle>
  </p:txStyles>
  <p:extLst mod="1">
    <p:ext uri="{27BBF7A9-308A-43DC-89C8-2F10F3537804}">
      <p15:sldGuideLst xmlns:p15="http://schemas.microsoft.com/office/powerpoint/2012/main">
        <p15:guide id="8" pos="337" userDrawn="1">
          <p15:clr>
            <a:srgbClr val="F26B43"/>
          </p15:clr>
        </p15:guide>
        <p15:guide id="9" pos="5512" userDrawn="1">
          <p15:clr>
            <a:srgbClr val="F26B43"/>
          </p15:clr>
        </p15:guide>
        <p15:guide id="10" orient="horz" pos="304" userDrawn="1">
          <p15:clr>
            <a:srgbClr val="F26B43"/>
          </p15:clr>
        </p15:guide>
        <p15:guide id="11" pos="5193" userDrawn="1">
          <p15:clr>
            <a:srgbClr val="F26B43"/>
          </p15:clr>
        </p15:guide>
        <p15:guide id="12" pos="2652" userDrawn="1">
          <p15:clr>
            <a:srgbClr val="F26B43"/>
          </p15:clr>
        </p15:guide>
        <p15:guide id="13" pos="2877" userDrawn="1">
          <p15:clr>
            <a:srgbClr val="F26B43"/>
          </p15:clr>
        </p15:guide>
        <p15:guide id="14" orient="horz" pos="298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1693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Indikationen</a:t>
            </a:r>
            <a:endParaRPr lang="de-CH" dirty="0"/>
          </a:p>
        </p:txBody>
      </p:sp>
      <p:sp>
        <p:nvSpPr>
          <p:cNvPr id="4" name="Inhaltsplatzhalter 2"/>
          <p:cNvSpPr txBox="1">
            <a:spLocks/>
          </p:cNvSpPr>
          <p:nvPr/>
        </p:nvSpPr>
        <p:spPr>
          <a:xfrm>
            <a:off x="395536" y="1059582"/>
            <a:ext cx="2602632" cy="3535238"/>
          </a:xfrm>
          <a:prstGeom prst="rect">
            <a:avLst/>
          </a:prstGeom>
        </p:spPr>
        <p:txBody>
          <a:bodyPr>
            <a:normAutofit fontScale="62500" lnSpcReduction="20000"/>
          </a:bodyPr>
          <a:lstStyle>
            <a:lvl1pPr marL="0" indent="0" algn="l" defTabSz="674663" rtl="0" eaLnBrk="1" latinLnBrk="0" hangingPunct="1">
              <a:lnSpc>
                <a:spcPct val="120000"/>
              </a:lnSpc>
              <a:spcBef>
                <a:spcPts val="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176210" indent="-176210" algn="l" defTabSz="674663" rtl="0" eaLnBrk="1" latinLnBrk="0" hangingPunct="1">
              <a:lnSpc>
                <a:spcPct val="120000"/>
              </a:lnSpc>
              <a:spcBef>
                <a:spcPts val="0"/>
              </a:spcBef>
              <a:buFont typeface="Arial" panose="020B0604020202020204" pitchFamily="34" charset="0"/>
              <a:buChar char="•"/>
              <a:tabLst>
                <a:tab pos="176210" algn="l"/>
              </a:tabLst>
              <a:defRPr sz="1800" kern="1200">
                <a:solidFill>
                  <a:schemeClr val="tx1"/>
                </a:solidFill>
                <a:latin typeface="Arial" panose="020B0604020202020204" pitchFamily="34" charset="0"/>
                <a:ea typeface="+mn-ea"/>
                <a:cs typeface="Arial" panose="020B0604020202020204" pitchFamily="34" charset="0"/>
              </a:defRPr>
            </a:lvl2pPr>
            <a:lvl3pPr marL="450000" indent="-270000" algn="l" defTabSz="674663" rtl="0" eaLnBrk="1" latinLnBrk="0" hangingPunct="1">
              <a:lnSpc>
                <a:spcPct val="120000"/>
              </a:lnSpc>
              <a:spcBef>
                <a:spcPts val="0"/>
              </a:spcBef>
              <a:buFont typeface="Symbol" panose="05050102010706020507" pitchFamily="18" charset="2"/>
              <a:buChar char="-"/>
              <a:tabLst>
                <a:tab pos="360356" algn="l"/>
              </a:tabLst>
              <a:defRPr sz="1800" kern="1200">
                <a:solidFill>
                  <a:schemeClr val="tx1"/>
                </a:solidFill>
                <a:latin typeface="Arial" panose="020B0604020202020204" pitchFamily="34" charset="0"/>
                <a:ea typeface="+mn-ea"/>
                <a:cs typeface="Arial" panose="020B0604020202020204" pitchFamily="34" charset="0"/>
              </a:defRPr>
            </a:lvl3pPr>
            <a:lvl4pPr marL="719138" indent="-269875" algn="l" defTabSz="674663" rtl="0" eaLnBrk="1" latinLnBrk="0" hangingPunct="1">
              <a:lnSpc>
                <a:spcPct val="120000"/>
              </a:lnSpc>
              <a:spcBef>
                <a:spcPts val="0"/>
              </a:spcBef>
              <a:buFont typeface="Symbol" panose="05050102010706020507" pitchFamily="18" charset="2"/>
              <a:buChar char="-"/>
              <a:tabLst>
                <a:tab pos="719138" algn="l"/>
              </a:tabLst>
              <a:defRPr sz="1800" kern="1200">
                <a:solidFill>
                  <a:schemeClr val="tx1"/>
                </a:solidFill>
                <a:latin typeface="Arial" panose="020B0604020202020204" pitchFamily="34" charset="0"/>
                <a:ea typeface="+mn-ea"/>
                <a:cs typeface="Arial" panose="020B0604020202020204" pitchFamily="34" charset="0"/>
              </a:defRPr>
            </a:lvl4pPr>
            <a:lvl5pPr marL="1074738" indent="-355600" algn="l" defTabSz="674663" rtl="0" eaLnBrk="1" latinLnBrk="0" hangingPunct="1">
              <a:lnSpc>
                <a:spcPct val="120000"/>
              </a:lnSpc>
              <a:spcBef>
                <a:spcPts val="0"/>
              </a:spcBef>
              <a:buFont typeface="Symbol" panose="05050102010706020507" pitchFamily="18" charset="2"/>
              <a:buChar char="-"/>
              <a:defRPr sz="1800" kern="1200">
                <a:solidFill>
                  <a:schemeClr val="tx1"/>
                </a:solidFill>
                <a:latin typeface="Arial" panose="020B0604020202020204" pitchFamily="34" charset="0"/>
                <a:ea typeface="+mn-ea"/>
                <a:cs typeface="Arial" panose="020B0604020202020204" pitchFamily="34" charset="0"/>
              </a:defRPr>
            </a:lvl5pPr>
            <a:lvl6pPr marL="1855319" indent="-168665" algn="l" defTabSz="674663"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6pPr>
            <a:lvl7pPr marL="2192651" indent="-168665" algn="l" defTabSz="674663"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7pPr>
            <a:lvl8pPr marL="2529982" indent="-168665" algn="l" defTabSz="674663"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8pPr>
            <a:lvl9pPr marL="2867311" indent="-168665" algn="l" defTabSz="674663" rtl="0" eaLnBrk="1" latinLnBrk="0" hangingPunct="1">
              <a:lnSpc>
                <a:spcPct val="90000"/>
              </a:lnSpc>
              <a:spcBef>
                <a:spcPts val="369"/>
              </a:spcBef>
              <a:buFont typeface="Arial" panose="020B0604020202020204" pitchFamily="34" charset="0"/>
              <a:buChar char="•"/>
              <a:defRPr sz="1328" kern="1200">
                <a:solidFill>
                  <a:schemeClr val="tx1"/>
                </a:solidFill>
                <a:latin typeface="+mn-lt"/>
                <a:ea typeface="+mn-ea"/>
                <a:cs typeface="+mn-cs"/>
              </a:defRPr>
            </a:lvl9pPr>
          </a:lstStyle>
          <a:p>
            <a:pPr>
              <a:buFont typeface="Arial" panose="020B0604020202020204" pitchFamily="34" charset="0"/>
              <a:buNone/>
            </a:pPr>
            <a:endParaRPr lang="de-CH" dirty="0" smtClean="0"/>
          </a:p>
          <a:p>
            <a:pPr marL="342900" indent="-342900">
              <a:buFont typeface="Arial" panose="020B0604020202020204" pitchFamily="34" charset="0"/>
              <a:buChar char="•"/>
            </a:pPr>
            <a:r>
              <a:rPr lang="de-CH" sz="2600" dirty="0" err="1" smtClean="0"/>
              <a:t>Urgency</a:t>
            </a:r>
            <a:r>
              <a:rPr lang="de-CH" sz="2600" dirty="0" smtClean="0"/>
              <a:t> </a:t>
            </a:r>
            <a:r>
              <a:rPr lang="de-CH" sz="2600" dirty="0" err="1" smtClean="0"/>
              <a:t>incontinence</a:t>
            </a:r>
            <a:r>
              <a:rPr lang="de-CH" sz="2600" dirty="0" smtClean="0"/>
              <a:t> </a:t>
            </a:r>
          </a:p>
          <a:p>
            <a:pPr marL="342900" indent="-342900">
              <a:buFont typeface="Arial" panose="020B0604020202020204" pitchFamily="34" charset="0"/>
              <a:buChar char="•"/>
            </a:pPr>
            <a:r>
              <a:rPr lang="de-CH" sz="2600" dirty="0" err="1" smtClean="0"/>
              <a:t>Urinary</a:t>
            </a:r>
            <a:r>
              <a:rPr lang="de-CH" sz="2600" dirty="0" smtClean="0"/>
              <a:t> </a:t>
            </a:r>
            <a:r>
              <a:rPr lang="de-CH" sz="2600" dirty="0" err="1" smtClean="0"/>
              <a:t>retention</a:t>
            </a:r>
            <a:r>
              <a:rPr lang="de-CH" sz="2600" dirty="0" smtClean="0"/>
              <a:t> </a:t>
            </a:r>
          </a:p>
          <a:p>
            <a:pPr marL="342900" indent="-342900">
              <a:buFont typeface="Arial" panose="020B0604020202020204" pitchFamily="34" charset="0"/>
              <a:buChar char="•"/>
            </a:pPr>
            <a:r>
              <a:rPr lang="de-CH" sz="2600" dirty="0" err="1" smtClean="0"/>
              <a:t>Overactive</a:t>
            </a:r>
            <a:r>
              <a:rPr lang="de-CH" sz="2600" dirty="0" smtClean="0"/>
              <a:t> </a:t>
            </a:r>
            <a:r>
              <a:rPr lang="de-CH" sz="2600" dirty="0" err="1" smtClean="0"/>
              <a:t>bladder</a:t>
            </a:r>
            <a:r>
              <a:rPr lang="de-CH" sz="2600" dirty="0" smtClean="0"/>
              <a:t> </a:t>
            </a:r>
            <a:r>
              <a:rPr lang="de-CH" sz="2600" dirty="0" err="1" smtClean="0"/>
              <a:t>symptoms</a:t>
            </a:r>
            <a:r>
              <a:rPr lang="de-CH" sz="2600" dirty="0" smtClean="0"/>
              <a:t> </a:t>
            </a:r>
          </a:p>
          <a:p>
            <a:pPr>
              <a:buFont typeface="Arial" panose="020B0604020202020204" pitchFamily="34" charset="0"/>
              <a:buNone/>
            </a:pPr>
            <a:r>
              <a:rPr lang="de-CH" sz="2600" dirty="0" smtClean="0"/>
              <a:t/>
            </a:r>
            <a:br>
              <a:rPr lang="de-CH" sz="2600" dirty="0" smtClean="0"/>
            </a:br>
            <a:endParaRPr lang="de-CH" sz="2600" dirty="0" smtClean="0"/>
          </a:p>
          <a:p>
            <a:pPr marL="360363" indent="-360363">
              <a:buFont typeface="Arial" panose="020B0604020202020204" pitchFamily="34" charset="0"/>
              <a:buChar char="•"/>
            </a:pPr>
            <a:r>
              <a:rPr lang="de-CH" sz="2600" dirty="0" err="1" smtClean="0"/>
              <a:t>Faecal</a:t>
            </a:r>
            <a:r>
              <a:rPr lang="de-CH" sz="2600" dirty="0" smtClean="0"/>
              <a:t> </a:t>
            </a:r>
            <a:r>
              <a:rPr lang="de-CH" sz="2600" dirty="0" err="1" smtClean="0"/>
              <a:t>incontinence</a:t>
            </a:r>
            <a:r>
              <a:rPr lang="de-CH" sz="2600" dirty="0" smtClean="0"/>
              <a:t> </a:t>
            </a:r>
          </a:p>
          <a:p>
            <a:pPr marL="360363" indent="-360363">
              <a:buFont typeface="Arial" panose="020B0604020202020204" pitchFamily="34" charset="0"/>
              <a:buChar char="•"/>
            </a:pPr>
            <a:r>
              <a:rPr lang="de-CH" sz="2600" dirty="0" err="1" smtClean="0"/>
              <a:t>Constipation</a:t>
            </a:r>
            <a:r>
              <a:rPr lang="de-CH" sz="2600" dirty="0" smtClean="0"/>
              <a:t> </a:t>
            </a:r>
            <a:br>
              <a:rPr lang="de-CH" sz="2600" dirty="0" smtClean="0"/>
            </a:br>
            <a:r>
              <a:rPr lang="de-CH" sz="2600" dirty="0" smtClean="0"/>
              <a:t/>
            </a:r>
            <a:br>
              <a:rPr lang="de-CH" sz="2600" dirty="0" smtClean="0"/>
            </a:br>
            <a:endParaRPr lang="de-CH" sz="2600" dirty="0" smtClean="0"/>
          </a:p>
          <a:p>
            <a:pPr marL="342900" indent="-342900">
              <a:buFont typeface="Arial" panose="020B0604020202020204" pitchFamily="34" charset="0"/>
              <a:buChar char="•"/>
            </a:pPr>
            <a:r>
              <a:rPr lang="de-CH" sz="2600" dirty="0" err="1" smtClean="0"/>
              <a:t>Pelvic</a:t>
            </a:r>
            <a:r>
              <a:rPr lang="de-CH" sz="2600" dirty="0" smtClean="0"/>
              <a:t> </a:t>
            </a:r>
            <a:r>
              <a:rPr lang="de-CH" sz="2600" dirty="0" err="1" smtClean="0"/>
              <a:t>pain</a:t>
            </a:r>
            <a:r>
              <a:rPr lang="de-CH" sz="2600" dirty="0" smtClean="0"/>
              <a:t> </a:t>
            </a:r>
          </a:p>
          <a:p>
            <a:pPr marL="342900" indent="-342900">
              <a:buFont typeface="Arial" panose="020B0604020202020204" pitchFamily="34" charset="0"/>
              <a:buChar char="•"/>
            </a:pPr>
            <a:r>
              <a:rPr lang="de-CH" sz="2600" dirty="0" smtClean="0"/>
              <a:t>Sexual </a:t>
            </a:r>
            <a:r>
              <a:rPr lang="de-CH" sz="2600" dirty="0" err="1" smtClean="0"/>
              <a:t>dysfunction</a:t>
            </a:r>
            <a:endParaRPr lang="de-CH" sz="2600" b="1" dirty="0"/>
          </a:p>
        </p:txBody>
      </p:sp>
      <p:sp>
        <p:nvSpPr>
          <p:cNvPr id="5" name="Textfeld 4"/>
          <p:cNvSpPr txBox="1"/>
          <p:nvPr/>
        </p:nvSpPr>
        <p:spPr>
          <a:xfrm>
            <a:off x="4741304" y="987574"/>
            <a:ext cx="3178696" cy="3323987"/>
          </a:xfrm>
          <a:prstGeom prst="rect">
            <a:avLst/>
          </a:prstGeom>
          <a:noFill/>
        </p:spPr>
        <p:txBody>
          <a:bodyPr wrap="square" rtlCol="0">
            <a:spAutoFit/>
          </a:bodyPr>
          <a:lstStyle/>
          <a:p>
            <a:endParaRPr lang="de-CH" sz="2800" dirty="0" smtClean="0"/>
          </a:p>
          <a:p>
            <a:r>
              <a:rPr lang="de-CH" sz="2800" dirty="0" smtClean="0"/>
              <a:t>Blase</a:t>
            </a:r>
          </a:p>
          <a:p>
            <a:pPr>
              <a:lnSpc>
                <a:spcPct val="150000"/>
              </a:lnSpc>
            </a:pPr>
            <a:endParaRPr lang="de-CH" sz="2800" dirty="0" smtClean="0"/>
          </a:p>
          <a:p>
            <a:r>
              <a:rPr lang="de-CH" sz="2800" dirty="0" smtClean="0"/>
              <a:t>Darm</a:t>
            </a:r>
            <a:endParaRPr lang="de-CH" sz="2800" dirty="0"/>
          </a:p>
          <a:p>
            <a:endParaRPr lang="de-CH" sz="2800" dirty="0" smtClean="0"/>
          </a:p>
          <a:p>
            <a:endParaRPr lang="de-CH" sz="2800" dirty="0" smtClean="0"/>
          </a:p>
          <a:p>
            <a:r>
              <a:rPr lang="de-CH" sz="2800" dirty="0" smtClean="0"/>
              <a:t>Funktionell</a:t>
            </a:r>
            <a:endParaRPr lang="de-CH" sz="2800" dirty="0"/>
          </a:p>
        </p:txBody>
      </p:sp>
    </p:spTree>
    <p:extLst>
      <p:ext uri="{BB962C8B-B14F-4D97-AF65-F5344CB8AC3E}">
        <p14:creationId xmlns:p14="http://schemas.microsoft.com/office/powerpoint/2010/main" val="18485139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Limitationen und Kontraindikationen</a:t>
            </a:r>
            <a:endParaRPr lang="de-CH" dirty="0"/>
          </a:p>
        </p:txBody>
      </p:sp>
      <p:sp>
        <p:nvSpPr>
          <p:cNvPr id="3" name="Inhaltsplatzhalter 2"/>
          <p:cNvSpPr>
            <a:spLocks noGrp="1"/>
          </p:cNvSpPr>
          <p:nvPr>
            <p:ph sz="half" idx="2"/>
          </p:nvPr>
        </p:nvSpPr>
        <p:spPr/>
        <p:txBody>
          <a:bodyPr/>
          <a:lstStyle/>
          <a:p>
            <a:r>
              <a:rPr lang="de-CH" dirty="0" smtClean="0"/>
              <a:t>Keine Primärtherapie</a:t>
            </a:r>
          </a:p>
          <a:p>
            <a:r>
              <a:rPr lang="de-CH" dirty="0" smtClean="0"/>
              <a:t>Unzureichende Abklärung</a:t>
            </a:r>
          </a:p>
          <a:p>
            <a:r>
              <a:rPr lang="de-CH" dirty="0" err="1" smtClean="0"/>
              <a:t>Malignom</a:t>
            </a:r>
            <a:endParaRPr lang="de-CH" dirty="0" smtClean="0"/>
          </a:p>
          <a:p>
            <a:r>
              <a:rPr lang="de-CH" dirty="0" smtClean="0"/>
              <a:t>Anatomisch/Mechanische Probleme</a:t>
            </a:r>
          </a:p>
          <a:p>
            <a:r>
              <a:rPr lang="de-CH" dirty="0" smtClean="0"/>
              <a:t>Fehlende Patienten-Compliance (insb. Testphase)</a:t>
            </a:r>
          </a:p>
          <a:p>
            <a:r>
              <a:rPr lang="de-CH" dirty="0" smtClean="0"/>
              <a:t>Rasch progrediente neurologische Erkrankung</a:t>
            </a:r>
          </a:p>
          <a:p>
            <a:endParaRPr lang="de-CH" dirty="0"/>
          </a:p>
          <a:p>
            <a:r>
              <a:rPr lang="de-CH" dirty="0" smtClean="0"/>
              <a:t>Keine Kontraindikation: MRI</a:t>
            </a:r>
            <a:endParaRPr lang="de-CH" dirty="0"/>
          </a:p>
        </p:txBody>
      </p:sp>
    </p:spTree>
    <p:extLst>
      <p:ext uri="{BB962C8B-B14F-4D97-AF65-F5344CB8AC3E}">
        <p14:creationId xmlns:p14="http://schemas.microsoft.com/office/powerpoint/2010/main" val="39003206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smtClean="0"/>
              <a:t>Klinische Ergebnisse </a:t>
            </a:r>
            <a:br>
              <a:rPr lang="de-CH" dirty="0" smtClean="0"/>
            </a:br>
            <a:r>
              <a:rPr lang="de-CH" dirty="0" smtClean="0"/>
              <a:t>&amp; Langzeitwirksamkeit</a:t>
            </a:r>
            <a:endParaRPr lang="de-CH" dirty="0"/>
          </a:p>
        </p:txBody>
      </p:sp>
    </p:spTree>
    <p:extLst>
      <p:ext uri="{BB962C8B-B14F-4D97-AF65-F5344CB8AC3E}">
        <p14:creationId xmlns:p14="http://schemas.microsoft.com/office/powerpoint/2010/main" val="32210770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err="1" smtClean="0"/>
              <a:t>Chronic</a:t>
            </a:r>
            <a:r>
              <a:rPr lang="de-CH" dirty="0" smtClean="0"/>
              <a:t> </a:t>
            </a:r>
            <a:r>
              <a:rPr lang="de-CH" dirty="0" err="1" smtClean="0"/>
              <a:t>Pelvic</a:t>
            </a:r>
            <a:r>
              <a:rPr lang="de-CH" dirty="0" smtClean="0"/>
              <a:t> </a:t>
            </a:r>
            <a:r>
              <a:rPr lang="de-CH" dirty="0" err="1" smtClean="0"/>
              <a:t>Pain</a:t>
            </a:r>
            <a:r>
              <a:rPr lang="de-CH" dirty="0" smtClean="0"/>
              <a:t> – Outcomes SNM</a:t>
            </a:r>
            <a:endParaRPr lang="de-CH" dirty="0"/>
          </a:p>
        </p:txBody>
      </p:sp>
      <p:pic>
        <p:nvPicPr>
          <p:cNvPr id="5" name="Inhaltsplatzhalter 4"/>
          <p:cNvPicPr>
            <a:picLocks noGrp="1" noChangeAspect="1"/>
          </p:cNvPicPr>
          <p:nvPr>
            <p:ph sz="half" idx="2"/>
          </p:nvPr>
        </p:nvPicPr>
        <p:blipFill>
          <a:blip r:embed="rId3"/>
          <a:stretch>
            <a:fillRect/>
          </a:stretch>
        </p:blipFill>
        <p:spPr>
          <a:xfrm>
            <a:off x="611560" y="987574"/>
            <a:ext cx="7386820" cy="3600400"/>
          </a:xfrm>
          <a:prstGeom prst="rect">
            <a:avLst/>
          </a:prstGeom>
        </p:spPr>
      </p:pic>
      <p:sp>
        <p:nvSpPr>
          <p:cNvPr id="4" name="Textfeld 3"/>
          <p:cNvSpPr txBox="1"/>
          <p:nvPr/>
        </p:nvSpPr>
        <p:spPr>
          <a:xfrm>
            <a:off x="540000" y="4659982"/>
            <a:ext cx="2088232" cy="144016"/>
          </a:xfrm>
          <a:prstGeom prst="rect">
            <a:avLst/>
          </a:prstGeom>
          <a:noFill/>
        </p:spPr>
        <p:txBody>
          <a:bodyPr wrap="square" lIns="0" tIns="0" rIns="0" bIns="0" rtlCol="0">
            <a:noAutofit/>
          </a:bodyPr>
          <a:lstStyle/>
          <a:p>
            <a:pPr algn="l"/>
            <a:r>
              <a:rPr lang="de-CH" sz="700" dirty="0" err="1" smtClean="0">
                <a:latin typeface="Arial" panose="020B0604020202020204" pitchFamily="34" charset="0"/>
                <a:cs typeface="Arial" panose="020B0604020202020204" pitchFamily="34" charset="0"/>
              </a:rPr>
              <a:t>Greig</a:t>
            </a:r>
            <a:r>
              <a:rPr lang="de-CH" sz="700" dirty="0" smtClean="0">
                <a:latin typeface="Arial" panose="020B0604020202020204" pitchFamily="34" charset="0"/>
                <a:cs typeface="Arial" panose="020B0604020202020204" pitchFamily="34" charset="0"/>
              </a:rPr>
              <a:t> et al, </a:t>
            </a:r>
            <a:r>
              <a:rPr lang="de-CH" sz="700" dirty="0" err="1" smtClean="0">
                <a:latin typeface="Arial" panose="020B0604020202020204" pitchFamily="34" charset="0"/>
                <a:cs typeface="Arial" panose="020B0604020202020204" pitchFamily="34" charset="0"/>
              </a:rPr>
              <a:t>Neurourology</a:t>
            </a:r>
            <a:r>
              <a:rPr lang="de-CH" sz="700" dirty="0" smtClean="0">
                <a:latin typeface="Arial" panose="020B0604020202020204" pitchFamily="34" charset="0"/>
                <a:cs typeface="Arial" panose="020B0604020202020204" pitchFamily="34" charset="0"/>
              </a:rPr>
              <a:t> </a:t>
            </a:r>
            <a:r>
              <a:rPr lang="de-CH" sz="700" dirty="0" err="1" smtClean="0">
                <a:latin typeface="Arial" panose="020B0604020202020204" pitchFamily="34" charset="0"/>
                <a:cs typeface="Arial" panose="020B0604020202020204" pitchFamily="34" charset="0"/>
              </a:rPr>
              <a:t>and</a:t>
            </a:r>
            <a:r>
              <a:rPr lang="de-CH" sz="700" dirty="0" smtClean="0">
                <a:latin typeface="Arial" panose="020B0604020202020204" pitchFamily="34" charset="0"/>
                <a:cs typeface="Arial" panose="020B0604020202020204" pitchFamily="34" charset="0"/>
              </a:rPr>
              <a:t> </a:t>
            </a:r>
            <a:r>
              <a:rPr lang="de-CH" sz="700" dirty="0" err="1" smtClean="0">
                <a:latin typeface="Arial" panose="020B0604020202020204" pitchFamily="34" charset="0"/>
                <a:cs typeface="Arial" panose="020B0604020202020204" pitchFamily="34" charset="0"/>
              </a:rPr>
              <a:t>Urodynamics</a:t>
            </a:r>
            <a:r>
              <a:rPr lang="de-CH" sz="700" dirty="0" smtClean="0">
                <a:latin typeface="Arial" panose="020B0604020202020204" pitchFamily="34" charset="0"/>
                <a:cs typeface="Arial" panose="020B0604020202020204" pitchFamily="34" charset="0"/>
              </a:rPr>
              <a:t>, 2023</a:t>
            </a:r>
          </a:p>
        </p:txBody>
      </p:sp>
    </p:spTree>
    <p:extLst>
      <p:ext uri="{BB962C8B-B14F-4D97-AF65-F5344CB8AC3E}">
        <p14:creationId xmlns:p14="http://schemas.microsoft.com/office/powerpoint/2010/main" val="40274988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smtClean="0"/>
              <a:t>Implantationstechnik</a:t>
            </a:r>
            <a:br>
              <a:rPr lang="de-CH" dirty="0" smtClean="0"/>
            </a:br>
            <a:r>
              <a:rPr lang="de-CH" dirty="0" smtClean="0"/>
              <a:t>&amp; postoperative Betreuung</a:t>
            </a:r>
            <a:endParaRPr lang="de-CH" dirty="0"/>
          </a:p>
        </p:txBody>
      </p:sp>
    </p:spTree>
    <p:extLst>
      <p:ext uri="{BB962C8B-B14F-4D97-AF65-F5344CB8AC3E}">
        <p14:creationId xmlns:p14="http://schemas.microsoft.com/office/powerpoint/2010/main" val="9457386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739955"/>
            <a:ext cx="3967919" cy="3967919"/>
          </a:xfrm>
          <a:prstGeom prst="rect">
            <a:avLst/>
          </a:prstGeom>
        </p:spPr>
      </p:pic>
      <p:sp>
        <p:nvSpPr>
          <p:cNvPr id="2" name="Titel 1"/>
          <p:cNvSpPr>
            <a:spLocks noGrp="1"/>
          </p:cNvSpPr>
          <p:nvPr>
            <p:ph type="title"/>
          </p:nvPr>
        </p:nvSpPr>
        <p:spPr/>
        <p:txBody>
          <a:bodyPr/>
          <a:lstStyle/>
          <a:p>
            <a:r>
              <a:rPr lang="en-GB" dirty="0" smtClean="0"/>
              <a:t>2-Schritte </a:t>
            </a:r>
            <a:r>
              <a:rPr lang="en-GB" dirty="0"/>
              <a:t>Implantation</a:t>
            </a:r>
            <a:endParaRPr lang="de-CH" dirty="0"/>
          </a:p>
        </p:txBody>
      </p:sp>
      <p:sp>
        <p:nvSpPr>
          <p:cNvPr id="3" name="Inhaltsplatzhalter 2"/>
          <p:cNvSpPr>
            <a:spLocks noGrp="1"/>
          </p:cNvSpPr>
          <p:nvPr>
            <p:ph sz="half" idx="2"/>
          </p:nvPr>
        </p:nvSpPr>
        <p:spPr>
          <a:xfrm>
            <a:off x="540000" y="987574"/>
            <a:ext cx="4392040" cy="3746426"/>
          </a:xfrm>
        </p:spPr>
        <p:txBody>
          <a:bodyPr/>
          <a:lstStyle/>
          <a:p>
            <a:pPr lvl="1"/>
            <a:r>
              <a:rPr lang="de-CH" b="1" dirty="0"/>
              <a:t>Implantation</a:t>
            </a:r>
            <a:r>
              <a:rPr lang="de-CH" dirty="0"/>
              <a:t> einer/zweier definitiver selbstverankernder </a:t>
            </a:r>
            <a:r>
              <a:rPr lang="de-CH" b="1" dirty="0" err="1"/>
              <a:t>quadripolarer</a:t>
            </a:r>
            <a:r>
              <a:rPr lang="de-CH" b="1" dirty="0"/>
              <a:t> Elektroden </a:t>
            </a:r>
            <a:r>
              <a:rPr lang="de-CH" dirty="0"/>
              <a:t>an die Sakralnerven S3 (oder S4</a:t>
            </a:r>
            <a:r>
              <a:rPr lang="de-CH" dirty="0" smtClean="0"/>
              <a:t>) resp. N. </a:t>
            </a:r>
            <a:r>
              <a:rPr lang="de-CH" dirty="0" err="1" smtClean="0"/>
              <a:t>pudendus</a:t>
            </a:r>
            <a:endParaRPr lang="de-CH" dirty="0"/>
          </a:p>
          <a:p>
            <a:pPr lvl="2"/>
            <a:r>
              <a:rPr lang="de-CH" sz="1600" dirty="0"/>
              <a:t>Perkutane Stimulation (Bipolar, Impulsbreite 210 µs, 14 Hz)</a:t>
            </a:r>
          </a:p>
          <a:p>
            <a:pPr marL="179388" lvl="1" indent="-179388">
              <a:buFont typeface="Arial" panose="020B0604020202020204" pitchFamily="34" charset="0"/>
              <a:buChar char="•"/>
              <a:tabLst>
                <a:tab pos="179388" algn="l"/>
              </a:tabLst>
            </a:pPr>
            <a:r>
              <a:rPr lang="de-CH" dirty="0"/>
              <a:t>Nach Testphase </a:t>
            </a:r>
            <a:r>
              <a:rPr lang="de-CH" b="1" dirty="0"/>
              <a:t>Implantation des Pulsgenerators</a:t>
            </a:r>
            <a:r>
              <a:rPr lang="de-CH" dirty="0"/>
              <a:t> bei Symptomverbesserung &gt;50%</a:t>
            </a:r>
          </a:p>
          <a:p>
            <a:pPr marL="179388" lvl="1" indent="-179388">
              <a:buFont typeface="Arial" panose="020B0604020202020204" pitchFamily="34" charset="0"/>
              <a:buChar char="•"/>
              <a:tabLst>
                <a:tab pos="179388" algn="l"/>
              </a:tabLst>
            </a:pPr>
            <a:r>
              <a:rPr lang="de-CH" dirty="0"/>
              <a:t>Batteriewechsel alle 6-12 </a:t>
            </a:r>
            <a:r>
              <a:rPr lang="de-CH" dirty="0" smtClean="0"/>
              <a:t>Jahre resp. </a:t>
            </a:r>
          </a:p>
          <a:p>
            <a:pPr marL="0" lvl="1" indent="0">
              <a:buNone/>
              <a:tabLst>
                <a:tab pos="179388" algn="l"/>
              </a:tabLst>
            </a:pPr>
            <a:r>
              <a:rPr lang="de-CH" dirty="0"/>
              <a:t>	</a:t>
            </a:r>
            <a:r>
              <a:rPr lang="de-CH" dirty="0" smtClean="0"/>
              <a:t>10-15 Jahre</a:t>
            </a:r>
            <a:endParaRPr lang="de-CH" dirty="0"/>
          </a:p>
          <a:p>
            <a:endParaRPr lang="de-CH" dirty="0"/>
          </a:p>
        </p:txBody>
      </p:sp>
    </p:spTree>
    <p:extLst>
      <p:ext uri="{BB962C8B-B14F-4D97-AF65-F5344CB8AC3E}">
        <p14:creationId xmlns:p14="http://schemas.microsoft.com/office/powerpoint/2010/main" val="26851846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2021" y="195486"/>
            <a:ext cx="7380000" cy="720000"/>
          </a:xfrm>
        </p:spPr>
        <p:txBody>
          <a:bodyPr/>
          <a:lstStyle/>
          <a:p>
            <a:r>
              <a:rPr lang="de-CH" dirty="0" smtClean="0"/>
              <a:t>Intraoperativ</a:t>
            </a:r>
            <a:endParaRPr lang="de-CH" dirty="0"/>
          </a:p>
        </p:txBody>
      </p:sp>
      <p:pic>
        <p:nvPicPr>
          <p:cNvPr id="4" name="Inhaltsplatzhalter 3"/>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1" b="894"/>
          <a:stretch/>
        </p:blipFill>
        <p:spPr>
          <a:xfrm>
            <a:off x="507951" y="699542"/>
            <a:ext cx="2601678" cy="4078234"/>
          </a:xfrm>
        </p:spPr>
      </p:pic>
      <p:pic>
        <p:nvPicPr>
          <p:cNvPr id="5" name="Grafik 4"/>
          <p:cNvPicPr>
            <a:picLocks noChangeAspect="1"/>
          </p:cNvPicPr>
          <p:nvPr/>
        </p:nvPicPr>
        <p:blipFill rotWithShape="1">
          <a:blip r:embed="rId4">
            <a:extLst>
              <a:ext uri="{28A0092B-C50C-407E-A947-70E740481C1C}">
                <a14:useLocalDpi xmlns:a14="http://schemas.microsoft.com/office/drawing/2010/main" val="0"/>
              </a:ext>
            </a:extLst>
          </a:blip>
          <a:srcRect b="945"/>
          <a:stretch/>
        </p:blipFill>
        <p:spPr>
          <a:xfrm>
            <a:off x="3419872" y="915486"/>
            <a:ext cx="2455166" cy="3862290"/>
          </a:xfrm>
          <a:prstGeom prst="rect">
            <a:avLst/>
          </a:prstGeom>
        </p:spPr>
      </p:pic>
      <p:pic>
        <p:nvPicPr>
          <p:cNvPr id="6" name="Grafik 5"/>
          <p:cNvPicPr>
            <a:picLocks noChangeAspect="1"/>
          </p:cNvPicPr>
          <p:nvPr/>
        </p:nvPicPr>
        <p:blipFill rotWithShape="1">
          <a:blip r:embed="rId5" cstate="print">
            <a:extLst>
              <a:ext uri="{28A0092B-C50C-407E-A947-70E740481C1C}">
                <a14:useLocalDpi xmlns:a14="http://schemas.microsoft.com/office/drawing/2010/main" val="0"/>
              </a:ext>
            </a:extLst>
          </a:blip>
          <a:srcRect l="2509"/>
          <a:stretch/>
        </p:blipFill>
        <p:spPr>
          <a:xfrm>
            <a:off x="6372201" y="1026164"/>
            <a:ext cx="2088232" cy="1706636"/>
          </a:xfrm>
          <a:prstGeom prst="rect">
            <a:avLst/>
          </a:prstGeom>
        </p:spPr>
      </p:pic>
      <p:pic>
        <p:nvPicPr>
          <p:cNvPr id="7" name="Grafik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8140" y="2761552"/>
            <a:ext cx="1899731" cy="2016224"/>
          </a:xfrm>
          <a:prstGeom prst="rect">
            <a:avLst/>
          </a:prstGeom>
        </p:spPr>
      </p:pic>
    </p:spTree>
    <p:extLst>
      <p:ext uri="{BB962C8B-B14F-4D97-AF65-F5344CB8AC3E}">
        <p14:creationId xmlns:p14="http://schemas.microsoft.com/office/powerpoint/2010/main" val="347281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Elektrodenimplantation</a:t>
            </a:r>
            <a:endParaRPr lang="de-CH" dirty="0"/>
          </a:p>
        </p:txBody>
      </p:sp>
      <p:pic>
        <p:nvPicPr>
          <p:cNvPr id="4" name="SNM Testung">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1475656" y="1206000"/>
            <a:ext cx="5759450" cy="3240087"/>
          </a:xfrm>
        </p:spPr>
      </p:pic>
    </p:spTree>
    <p:extLst>
      <p:ext uri="{BB962C8B-B14F-4D97-AF65-F5344CB8AC3E}">
        <p14:creationId xmlns:p14="http://schemas.microsoft.com/office/powerpoint/2010/main" val="7085233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mute="1">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Testphase</a:t>
            </a:r>
            <a:endParaRPr lang="de-CH" dirty="0"/>
          </a:p>
        </p:txBody>
      </p:sp>
      <p:sp>
        <p:nvSpPr>
          <p:cNvPr id="3" name="Inhaltsplatzhalter 2"/>
          <p:cNvSpPr>
            <a:spLocks noGrp="1"/>
          </p:cNvSpPr>
          <p:nvPr>
            <p:ph sz="half" idx="2"/>
          </p:nvPr>
        </p:nvSpPr>
        <p:spPr>
          <a:xfrm>
            <a:off x="540000" y="1347614"/>
            <a:ext cx="3743968" cy="3386386"/>
          </a:xfrm>
        </p:spPr>
        <p:txBody>
          <a:bodyPr/>
          <a:lstStyle/>
          <a:p>
            <a:r>
              <a:rPr lang="de-CH" dirty="0" smtClean="0"/>
              <a:t>Während mindestens 3 Wochen</a:t>
            </a:r>
            <a:br>
              <a:rPr lang="de-CH" dirty="0" smtClean="0"/>
            </a:br>
            <a:endParaRPr lang="de-CH" dirty="0" smtClean="0"/>
          </a:p>
          <a:p>
            <a:r>
              <a:rPr lang="de-CH" dirty="0" smtClean="0"/>
              <a:t>Externer Schrittmacher</a:t>
            </a:r>
            <a:br>
              <a:rPr lang="de-CH" dirty="0" smtClean="0"/>
            </a:br>
            <a:endParaRPr lang="de-CH" dirty="0" smtClean="0"/>
          </a:p>
          <a:p>
            <a:r>
              <a:rPr lang="de-CH" dirty="0" smtClean="0"/>
              <a:t>Definitive Implantation bei </a:t>
            </a:r>
          </a:p>
          <a:p>
            <a:pPr marL="180000" lvl="1" indent="0">
              <a:buNone/>
            </a:pPr>
            <a:r>
              <a:rPr lang="de-CH" dirty="0" smtClean="0"/>
              <a:t>Symptombesserung &gt;50%</a:t>
            </a:r>
            <a:br>
              <a:rPr lang="de-CH" dirty="0" smtClean="0"/>
            </a:br>
            <a:endParaRPr lang="de-CH" dirty="0" smtClean="0"/>
          </a:p>
          <a:p>
            <a:pPr marL="180975" lvl="1" indent="-180975">
              <a:buFont typeface="Arial" panose="020B0604020202020204" pitchFamily="34" charset="0"/>
              <a:buChar char="•"/>
            </a:pPr>
            <a:r>
              <a:rPr lang="de-CH" dirty="0"/>
              <a:t>Ggf. unterschiedliche «Programmierungen» testen</a:t>
            </a:r>
          </a:p>
        </p:txBody>
      </p:sp>
      <p:pic>
        <p:nvPicPr>
          <p:cNvPr id="4" name="Inhaltsplatzhalter 5"/>
          <p:cNvPicPr>
            <a:picLocks noChangeAspect="1"/>
          </p:cNvPicPr>
          <p:nvPr/>
        </p:nvPicPr>
        <p:blipFill rotWithShape="1">
          <a:blip r:embed="rId2"/>
          <a:srcRect r="24047" b="22041"/>
          <a:stretch/>
        </p:blipFill>
        <p:spPr>
          <a:xfrm>
            <a:off x="4427984" y="1552499"/>
            <a:ext cx="4303420" cy="2484616"/>
          </a:xfrm>
          <a:prstGeom prst="rect">
            <a:avLst/>
          </a:prstGeom>
        </p:spPr>
      </p:pic>
      <p:sp>
        <p:nvSpPr>
          <p:cNvPr id="5" name="Textfeld 4"/>
          <p:cNvSpPr txBox="1"/>
          <p:nvPr/>
        </p:nvSpPr>
        <p:spPr>
          <a:xfrm>
            <a:off x="8028384" y="3966291"/>
            <a:ext cx="595380" cy="141645"/>
          </a:xfrm>
          <a:prstGeom prst="rect">
            <a:avLst/>
          </a:prstGeom>
          <a:noFill/>
        </p:spPr>
        <p:txBody>
          <a:bodyPr wrap="square" lIns="0" tIns="0" rIns="0" bIns="0" rtlCol="0">
            <a:noAutofit/>
          </a:bodyPr>
          <a:lstStyle/>
          <a:p>
            <a:pPr algn="r"/>
            <a:r>
              <a:rPr lang="de-CH" sz="700" dirty="0" smtClean="0">
                <a:latin typeface="Arial" panose="020B0604020202020204" pitchFamily="34" charset="0"/>
                <a:cs typeface="Arial" panose="020B0604020202020204" pitchFamily="34" charset="0"/>
              </a:rPr>
              <a:t>©Medtronic</a:t>
            </a:r>
          </a:p>
        </p:txBody>
      </p:sp>
    </p:spTree>
    <p:extLst>
      <p:ext uri="{BB962C8B-B14F-4D97-AF65-F5344CB8AC3E}">
        <p14:creationId xmlns:p14="http://schemas.microsoft.com/office/powerpoint/2010/main" val="20345677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Definitive Implantation und Nachkontrollen</a:t>
            </a:r>
            <a:endParaRPr lang="de-CH" dirty="0"/>
          </a:p>
        </p:txBody>
      </p:sp>
      <p:sp>
        <p:nvSpPr>
          <p:cNvPr id="3" name="Inhaltsplatzhalter 2"/>
          <p:cNvSpPr>
            <a:spLocks noGrp="1"/>
          </p:cNvSpPr>
          <p:nvPr>
            <p:ph sz="half" idx="2"/>
          </p:nvPr>
        </p:nvSpPr>
        <p:spPr>
          <a:xfrm>
            <a:off x="540000" y="1494000"/>
            <a:ext cx="5472160" cy="3382006"/>
          </a:xfrm>
        </p:spPr>
        <p:txBody>
          <a:bodyPr/>
          <a:lstStyle/>
          <a:p>
            <a:r>
              <a:rPr lang="de-CH" dirty="0" smtClean="0"/>
              <a:t>Programmeinstellung auf Voreinstellung der Testphase</a:t>
            </a:r>
            <a:br>
              <a:rPr lang="de-CH" dirty="0" smtClean="0"/>
            </a:br>
            <a:endParaRPr lang="de-CH" dirty="0" smtClean="0"/>
          </a:p>
          <a:p>
            <a:r>
              <a:rPr lang="de-CH" dirty="0" smtClean="0"/>
              <a:t>Langfristig: jährliche Kontrollen, insbesondere mit Kontrolle des Batteriestatus und </a:t>
            </a:r>
            <a:r>
              <a:rPr lang="de-CH" dirty="0" err="1" smtClean="0"/>
              <a:t>Impedanztestung</a:t>
            </a:r>
            <a:r>
              <a:rPr lang="de-CH" dirty="0" smtClean="0"/>
              <a:t/>
            </a:r>
            <a:br>
              <a:rPr lang="de-CH" dirty="0" smtClean="0"/>
            </a:br>
            <a:endParaRPr lang="de-CH" dirty="0" smtClean="0"/>
          </a:p>
          <a:p>
            <a:r>
              <a:rPr lang="de-CH" dirty="0" smtClean="0"/>
              <a:t>Patient kann selbstständig Stärke wählen und Programmwechsel durchführen</a:t>
            </a:r>
            <a:endParaRPr lang="de-CH" dirty="0"/>
          </a:p>
        </p:txBody>
      </p:sp>
      <p:pic>
        <p:nvPicPr>
          <p:cNvPr id="4" name="Grafik 3"/>
          <p:cNvPicPr>
            <a:picLocks noChangeAspect="1"/>
          </p:cNvPicPr>
          <p:nvPr/>
        </p:nvPicPr>
        <p:blipFill>
          <a:blip r:embed="rId2"/>
          <a:stretch>
            <a:fillRect/>
          </a:stretch>
        </p:blipFill>
        <p:spPr>
          <a:xfrm>
            <a:off x="6084168" y="989584"/>
            <a:ext cx="2520714" cy="3744416"/>
          </a:xfrm>
          <a:prstGeom prst="rect">
            <a:avLst/>
          </a:prstGeom>
        </p:spPr>
      </p:pic>
      <p:sp>
        <p:nvSpPr>
          <p:cNvPr id="5" name="Textfeld 4"/>
          <p:cNvSpPr txBox="1"/>
          <p:nvPr/>
        </p:nvSpPr>
        <p:spPr>
          <a:xfrm>
            <a:off x="8172400" y="4659982"/>
            <a:ext cx="576064" cy="144016"/>
          </a:xfrm>
          <a:prstGeom prst="rect">
            <a:avLst/>
          </a:prstGeom>
          <a:noFill/>
        </p:spPr>
        <p:txBody>
          <a:bodyPr wrap="square" lIns="0" tIns="0" rIns="0" bIns="0" rtlCol="0">
            <a:noAutofit/>
          </a:bodyPr>
          <a:lstStyle/>
          <a:p>
            <a:pPr algn="r"/>
            <a:r>
              <a:rPr lang="de-CH" sz="700" dirty="0" smtClean="0">
                <a:latin typeface="Arial" panose="020B0604020202020204" pitchFamily="34" charset="0"/>
                <a:cs typeface="Arial" panose="020B0604020202020204" pitchFamily="34" charset="0"/>
              </a:rPr>
              <a:t>©Medtronic</a:t>
            </a:r>
          </a:p>
        </p:txBody>
      </p:sp>
    </p:spTree>
    <p:extLst>
      <p:ext uri="{BB962C8B-B14F-4D97-AF65-F5344CB8AC3E}">
        <p14:creationId xmlns:p14="http://schemas.microsoft.com/office/powerpoint/2010/main" val="38583007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pPr marL="400050" indent="-400050">
              <a:buFont typeface="+mj-lt"/>
              <a:buAutoNum type="romanUcPeriod"/>
            </a:pPr>
            <a:r>
              <a:rPr lang="de-CH" dirty="0" smtClean="0"/>
              <a:t>Grundlagen der sakralen Neuromodulation</a:t>
            </a:r>
          </a:p>
          <a:p>
            <a:pPr marL="400050" indent="-400050">
              <a:buFont typeface="+mj-lt"/>
              <a:buAutoNum type="romanUcPeriod"/>
            </a:pPr>
            <a:r>
              <a:rPr lang="de-CH" dirty="0" smtClean="0"/>
              <a:t>Indikationen und Anwendungen </a:t>
            </a:r>
          </a:p>
          <a:p>
            <a:pPr marL="400050" indent="-400050">
              <a:buFont typeface="+mj-lt"/>
              <a:buAutoNum type="romanUcPeriod"/>
            </a:pPr>
            <a:r>
              <a:rPr lang="de-CH" dirty="0" smtClean="0"/>
              <a:t>Klinische Ergebnisse und Langzeitwirksamkeit</a:t>
            </a:r>
          </a:p>
          <a:p>
            <a:pPr marL="400050" indent="-400050">
              <a:buFont typeface="+mj-lt"/>
              <a:buAutoNum type="romanUcPeriod"/>
            </a:pPr>
            <a:r>
              <a:rPr lang="de-CH" dirty="0" smtClean="0"/>
              <a:t>Implantationstechnik und postoperative Betreuung</a:t>
            </a:r>
          </a:p>
          <a:p>
            <a:pPr marL="400050" indent="-400050">
              <a:buFont typeface="+mj-lt"/>
              <a:buAutoNum type="romanUcPeriod"/>
            </a:pPr>
            <a:r>
              <a:rPr lang="de-CH" dirty="0" smtClean="0"/>
              <a:t>Komplikationen</a:t>
            </a:r>
            <a:endParaRPr lang="de-CH" dirty="0"/>
          </a:p>
        </p:txBody>
      </p:sp>
    </p:spTree>
    <p:extLst>
      <p:ext uri="{BB962C8B-B14F-4D97-AF65-F5344CB8AC3E}">
        <p14:creationId xmlns:p14="http://schemas.microsoft.com/office/powerpoint/2010/main" val="21428738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Einstellungen SNM</a:t>
            </a:r>
            <a:endParaRPr lang="de-CH" dirty="0"/>
          </a:p>
        </p:txBody>
      </p:sp>
      <p:sp>
        <p:nvSpPr>
          <p:cNvPr id="3" name="Inhaltsplatzhalter 2"/>
          <p:cNvSpPr>
            <a:spLocks noGrp="1"/>
          </p:cNvSpPr>
          <p:nvPr>
            <p:ph sz="half" idx="2"/>
          </p:nvPr>
        </p:nvSpPr>
        <p:spPr>
          <a:xfrm>
            <a:off x="540000" y="1206000"/>
            <a:ext cx="8208000" cy="3528000"/>
          </a:xfrm>
        </p:spPr>
        <p:txBody>
          <a:bodyPr/>
          <a:lstStyle/>
          <a:p>
            <a:r>
              <a:rPr lang="de-CH" dirty="0" smtClean="0"/>
              <a:t>Grundsatz: beste sensorische Schwelle bei niedrigster Amplitude</a:t>
            </a:r>
          </a:p>
          <a:p>
            <a:r>
              <a:rPr lang="de-CH" dirty="0" smtClean="0"/>
              <a:t>«Gut»: im Bereich der «Mittellinie», «Schlecht»: Bein, Gesäss, Rücken</a:t>
            </a:r>
            <a:endParaRPr lang="de-CH"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648" y="2216384"/>
            <a:ext cx="4229312" cy="2114656"/>
          </a:xfrm>
          <a:prstGeom prst="rect">
            <a:avLst/>
          </a:prstGeo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7960" y="2211710"/>
            <a:ext cx="4248008" cy="2124004"/>
          </a:xfrm>
          <a:prstGeom prst="rect">
            <a:avLst/>
          </a:prstGeom>
        </p:spPr>
      </p:pic>
    </p:spTree>
    <p:extLst>
      <p:ext uri="{BB962C8B-B14F-4D97-AF65-F5344CB8AC3E}">
        <p14:creationId xmlns:p14="http://schemas.microsoft.com/office/powerpoint/2010/main" val="22255813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smtClean="0"/>
              <a:t>Komplikationen</a:t>
            </a:r>
            <a:endParaRPr lang="de-CH" dirty="0"/>
          </a:p>
        </p:txBody>
      </p:sp>
    </p:spTree>
    <p:extLst>
      <p:ext uri="{BB962C8B-B14F-4D97-AF65-F5344CB8AC3E}">
        <p14:creationId xmlns:p14="http://schemas.microsoft.com/office/powerpoint/2010/main" val="23049111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half" idx="2"/>
          </p:nvPr>
        </p:nvSpPr>
        <p:spPr>
          <a:xfrm>
            <a:off x="539552" y="555526"/>
            <a:ext cx="8208000" cy="3744416"/>
          </a:xfrm>
        </p:spPr>
        <p:txBody>
          <a:bodyPr>
            <a:normAutofit lnSpcReduction="10000"/>
          </a:bodyPr>
          <a:lstStyle/>
          <a:p>
            <a:r>
              <a:rPr lang="de-CH" dirty="0" smtClean="0"/>
              <a:t>Infektionen 2-11%</a:t>
            </a:r>
          </a:p>
          <a:p>
            <a:pPr lvl="1">
              <a:buFontTx/>
              <a:buChar char="-"/>
            </a:pPr>
            <a:r>
              <a:rPr lang="de-CH" dirty="0" smtClean="0"/>
              <a:t>Antibiotische Behandlung kann versucht werden, meist ist jedoch eine Explantation notwendig</a:t>
            </a:r>
          </a:p>
          <a:p>
            <a:pPr lvl="1">
              <a:buFontTx/>
              <a:buChar char="-"/>
            </a:pPr>
            <a:r>
              <a:rPr lang="de-CH" dirty="0" smtClean="0"/>
              <a:t>Erneute Implantation 3-4 Monate später</a:t>
            </a:r>
          </a:p>
          <a:p>
            <a:pPr lvl="1">
              <a:buFontTx/>
              <a:buChar char="-"/>
            </a:pPr>
            <a:endParaRPr lang="de-CH" dirty="0"/>
          </a:p>
          <a:p>
            <a:pPr marL="179388" lvl="1" indent="-179388">
              <a:buFont typeface="Arial" panose="020B0604020202020204" pitchFamily="34" charset="0"/>
              <a:buChar char="•"/>
              <a:tabLst>
                <a:tab pos="179388" algn="l"/>
              </a:tabLst>
            </a:pPr>
            <a:r>
              <a:rPr lang="de-CH" dirty="0" smtClean="0"/>
              <a:t>Schmerzen</a:t>
            </a:r>
          </a:p>
          <a:p>
            <a:pPr lvl="1">
              <a:buFontTx/>
              <a:buChar char="-"/>
            </a:pPr>
            <a:r>
              <a:rPr lang="de-CH" dirty="0" smtClean="0"/>
              <a:t>Im </a:t>
            </a:r>
            <a:r>
              <a:rPr lang="de-CH" dirty="0"/>
              <a:t>Aggregatsbereich 32.5%</a:t>
            </a:r>
          </a:p>
          <a:p>
            <a:pPr lvl="1">
              <a:buFontTx/>
              <a:buChar char="-"/>
            </a:pPr>
            <a:r>
              <a:rPr lang="de-CH" dirty="0" smtClean="0"/>
              <a:t>Parästhesie </a:t>
            </a:r>
            <a:r>
              <a:rPr lang="de-CH" dirty="0"/>
              <a:t>19.2%</a:t>
            </a:r>
          </a:p>
          <a:p>
            <a:pPr lvl="1">
              <a:buFontTx/>
              <a:buChar char="-"/>
            </a:pPr>
            <a:r>
              <a:rPr lang="de-CH" dirty="0" smtClean="0"/>
              <a:t>Beinschmerzen 5.8%</a:t>
            </a:r>
          </a:p>
          <a:p>
            <a:pPr lvl="1">
              <a:buFontTx/>
              <a:buChar char="-"/>
            </a:pPr>
            <a:r>
              <a:rPr lang="de-CH" dirty="0" err="1" smtClean="0"/>
              <a:t>Glutealschmerzen</a:t>
            </a:r>
            <a:r>
              <a:rPr lang="de-CH" dirty="0" smtClean="0"/>
              <a:t> 5.0%</a:t>
            </a:r>
          </a:p>
          <a:p>
            <a:pPr marL="180000" lvl="1" indent="0">
              <a:buNone/>
            </a:pPr>
            <a:r>
              <a:rPr lang="de-CH" dirty="0" smtClean="0"/>
              <a:t>CAVE: Differenzierung zwischen stimulationsassoziiert und nicht-stimulationsassoziiert</a:t>
            </a:r>
            <a:endParaRPr lang="de-CH" dirty="0"/>
          </a:p>
        </p:txBody>
      </p:sp>
      <p:sp>
        <p:nvSpPr>
          <p:cNvPr id="4" name="Textfeld 3"/>
          <p:cNvSpPr txBox="1"/>
          <p:nvPr/>
        </p:nvSpPr>
        <p:spPr>
          <a:xfrm>
            <a:off x="827584" y="4671379"/>
            <a:ext cx="7272360" cy="308234"/>
          </a:xfrm>
          <a:prstGeom prst="rect">
            <a:avLst/>
          </a:prstGeom>
          <a:noFill/>
        </p:spPr>
        <p:txBody>
          <a:bodyPr wrap="square" lIns="0" tIns="0" rIns="0" bIns="0" rtlCol="0">
            <a:noAutofit/>
          </a:bodyPr>
          <a:lstStyle/>
          <a:p>
            <a:pPr algn="l"/>
            <a:endParaRPr lang="de-CH" sz="700" dirty="0" smtClean="0">
              <a:latin typeface="Arial" panose="020B0604020202020204" pitchFamily="34" charset="0"/>
              <a:cs typeface="Arial" panose="020B0604020202020204" pitchFamily="34" charset="0"/>
            </a:endParaRPr>
          </a:p>
        </p:txBody>
      </p:sp>
      <p:sp>
        <p:nvSpPr>
          <p:cNvPr id="5" name="Rechteck 4"/>
          <p:cNvSpPr/>
          <p:nvPr/>
        </p:nvSpPr>
        <p:spPr>
          <a:xfrm>
            <a:off x="467544" y="4596523"/>
            <a:ext cx="7380000" cy="307777"/>
          </a:xfrm>
          <a:prstGeom prst="rect">
            <a:avLst/>
          </a:prstGeom>
        </p:spPr>
        <p:txBody>
          <a:bodyPr wrap="square">
            <a:spAutoFit/>
          </a:bodyPr>
          <a:lstStyle/>
          <a:p>
            <a:r>
              <a:rPr lang="de-CH" sz="700" i="1" dirty="0">
                <a:latin typeface="Arial" panose="020B0604020202020204" pitchFamily="34" charset="0"/>
                <a:cs typeface="Arial" panose="020B0604020202020204" pitchFamily="34" charset="0"/>
              </a:rPr>
              <a:t>Pizarro-</a:t>
            </a:r>
            <a:r>
              <a:rPr lang="de-CH" sz="700" i="1" dirty="0" err="1">
                <a:latin typeface="Arial" panose="020B0604020202020204" pitchFamily="34" charset="0"/>
                <a:cs typeface="Arial" panose="020B0604020202020204" pitchFamily="34" charset="0"/>
              </a:rPr>
              <a:t>Berdichevsky</a:t>
            </a:r>
            <a:r>
              <a:rPr lang="de-CH" sz="700" i="1" dirty="0">
                <a:latin typeface="Arial" panose="020B0604020202020204" pitchFamily="34" charset="0"/>
                <a:cs typeface="Arial" panose="020B0604020202020204" pitchFamily="34" charset="0"/>
              </a:rPr>
              <a:t> et al. J </a:t>
            </a:r>
            <a:r>
              <a:rPr lang="de-CH" sz="700" i="1" dirty="0" err="1">
                <a:latin typeface="Arial" panose="020B0604020202020204" pitchFamily="34" charset="0"/>
                <a:cs typeface="Arial" panose="020B0604020202020204" pitchFamily="34" charset="0"/>
              </a:rPr>
              <a:t>Urol</a:t>
            </a:r>
            <a:r>
              <a:rPr lang="de-CH" sz="700" i="1" dirty="0">
                <a:latin typeface="Arial" panose="020B0604020202020204" pitchFamily="34" charset="0"/>
                <a:cs typeface="Arial" panose="020B0604020202020204" pitchFamily="34" charset="0"/>
              </a:rPr>
              <a:t> 195:E851, 2016; Goldman et al. </a:t>
            </a:r>
            <a:r>
              <a:rPr lang="de-CH" sz="700" i="1" dirty="0" err="1">
                <a:latin typeface="Arial" panose="020B0604020202020204" pitchFamily="34" charset="0"/>
                <a:cs typeface="Arial" panose="020B0604020202020204" pitchFamily="34" charset="0"/>
              </a:rPr>
              <a:t>Neurourol</a:t>
            </a:r>
            <a:r>
              <a:rPr lang="de-CH" sz="700" i="1" dirty="0">
                <a:latin typeface="Arial" panose="020B0604020202020204" pitchFamily="34" charset="0"/>
                <a:cs typeface="Arial" panose="020B0604020202020204" pitchFamily="34" charset="0"/>
              </a:rPr>
              <a:t> </a:t>
            </a:r>
            <a:r>
              <a:rPr lang="de-CH" sz="700" i="1" dirty="0" err="1">
                <a:latin typeface="Arial" panose="020B0604020202020204" pitchFamily="34" charset="0"/>
                <a:cs typeface="Arial" panose="020B0604020202020204" pitchFamily="34" charset="0"/>
              </a:rPr>
              <a:t>Urodyn</a:t>
            </a:r>
            <a:r>
              <a:rPr lang="de-CH" sz="700" i="1" dirty="0">
                <a:latin typeface="Arial" panose="020B0604020202020204" pitchFamily="34" charset="0"/>
                <a:cs typeface="Arial" panose="020B0604020202020204" pitchFamily="34" charset="0"/>
              </a:rPr>
              <a:t> 37(5):1823-1848, </a:t>
            </a:r>
            <a:r>
              <a:rPr lang="de-CH" sz="700" i="1" dirty="0" smtClean="0">
                <a:latin typeface="Arial" panose="020B0604020202020204" pitchFamily="34" charset="0"/>
                <a:cs typeface="Arial" panose="020B0604020202020204" pitchFamily="34" charset="0"/>
              </a:rPr>
              <a:t>2018</a:t>
            </a:r>
          </a:p>
          <a:p>
            <a:r>
              <a:rPr lang="da-DK" sz="700" i="1" dirty="0">
                <a:latin typeface="Arial" panose="020B0604020202020204" pitchFamily="34" charset="0"/>
                <a:cs typeface="Arial" panose="020B0604020202020204" pitchFamily="34" charset="0"/>
              </a:rPr>
              <a:t>Goldman et al. Neurourol Urodyn 37(5):1823-1848, 2018</a:t>
            </a:r>
            <a:endParaRPr lang="de-CH" sz="7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99890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Risikofaktoren für Komplikationen</a:t>
            </a:r>
            <a:endParaRPr lang="de-CH" dirty="0"/>
          </a:p>
        </p:txBody>
      </p:sp>
      <p:sp>
        <p:nvSpPr>
          <p:cNvPr id="3" name="Inhaltsplatzhalter 2"/>
          <p:cNvSpPr>
            <a:spLocks noGrp="1"/>
          </p:cNvSpPr>
          <p:nvPr>
            <p:ph sz="half" idx="2"/>
          </p:nvPr>
        </p:nvSpPr>
        <p:spPr/>
        <p:txBody>
          <a:bodyPr/>
          <a:lstStyle/>
          <a:p>
            <a:r>
              <a:rPr lang="de-CH" dirty="0" smtClean="0"/>
              <a:t>Diabetes Mellitus</a:t>
            </a:r>
            <a:br>
              <a:rPr lang="de-CH" dirty="0" smtClean="0"/>
            </a:br>
            <a:endParaRPr lang="de-CH" dirty="0" smtClean="0"/>
          </a:p>
          <a:p>
            <a:r>
              <a:rPr lang="de-CH" dirty="0" smtClean="0"/>
              <a:t>Trauma</a:t>
            </a:r>
          </a:p>
          <a:p>
            <a:endParaRPr lang="de-CH" dirty="0"/>
          </a:p>
          <a:p>
            <a:r>
              <a:rPr lang="de-CH" dirty="0" smtClean="0"/>
              <a:t>Schmerzklinik Patient</a:t>
            </a:r>
            <a:br>
              <a:rPr lang="de-CH" dirty="0" smtClean="0"/>
            </a:br>
            <a:endParaRPr lang="de-CH" dirty="0" smtClean="0"/>
          </a:p>
          <a:p>
            <a:r>
              <a:rPr lang="de-CH" dirty="0" smtClean="0"/>
              <a:t>Gewichtsänderungen</a:t>
            </a:r>
            <a:endParaRPr lang="de-CH" dirty="0"/>
          </a:p>
        </p:txBody>
      </p:sp>
      <p:sp>
        <p:nvSpPr>
          <p:cNvPr id="4" name="Textfeld 3"/>
          <p:cNvSpPr txBox="1"/>
          <p:nvPr/>
        </p:nvSpPr>
        <p:spPr>
          <a:xfrm>
            <a:off x="683568" y="4589984"/>
            <a:ext cx="1727744" cy="144016"/>
          </a:xfrm>
          <a:prstGeom prst="rect">
            <a:avLst/>
          </a:prstGeom>
          <a:noFill/>
        </p:spPr>
        <p:txBody>
          <a:bodyPr wrap="square" lIns="0" tIns="0" rIns="0" bIns="0" rtlCol="0">
            <a:noAutofit/>
          </a:bodyPr>
          <a:lstStyle/>
          <a:p>
            <a:r>
              <a:rPr lang="de-CH" sz="700" i="1" dirty="0">
                <a:latin typeface="Arial" panose="020B0604020202020204" pitchFamily="34" charset="0"/>
                <a:cs typeface="Arial" panose="020B0604020202020204" pitchFamily="34" charset="0"/>
              </a:rPr>
              <a:t>White et al. </a:t>
            </a:r>
            <a:r>
              <a:rPr lang="de-CH" sz="700" i="1" dirty="0" err="1">
                <a:latin typeface="Arial" panose="020B0604020202020204" pitchFamily="34" charset="0"/>
                <a:cs typeface="Arial" panose="020B0604020202020204" pitchFamily="34" charset="0"/>
              </a:rPr>
              <a:t>Urol</a:t>
            </a:r>
            <a:r>
              <a:rPr lang="de-CH" sz="700" i="1" dirty="0">
                <a:latin typeface="Arial" panose="020B0604020202020204" pitchFamily="34" charset="0"/>
                <a:cs typeface="Arial" panose="020B0604020202020204" pitchFamily="34" charset="0"/>
              </a:rPr>
              <a:t> 73(4):731-735, 2009</a:t>
            </a:r>
            <a:endParaRPr lang="de-CH" sz="7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36021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Fragen?</a:t>
            </a:r>
            <a:endParaRPr lang="de-CH" dirty="0"/>
          </a:p>
        </p:txBody>
      </p:sp>
    </p:spTree>
    <p:extLst>
      <p:ext uri="{BB962C8B-B14F-4D97-AF65-F5344CB8AC3E}">
        <p14:creationId xmlns:p14="http://schemas.microsoft.com/office/powerpoint/2010/main" val="19633148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7299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404000" y="1926000"/>
            <a:ext cx="5508000" cy="1157400"/>
          </a:xfrm>
        </p:spPr>
        <p:txBody>
          <a:bodyPr/>
          <a:lstStyle/>
          <a:p>
            <a:r>
              <a:rPr lang="de-CH" dirty="0" smtClean="0"/>
              <a:t>Grundlagen </a:t>
            </a:r>
            <a:br>
              <a:rPr lang="de-CH" dirty="0" smtClean="0"/>
            </a:br>
            <a:r>
              <a:rPr lang="de-CH" dirty="0" smtClean="0"/>
              <a:t>der sakralen Neuromodulation</a:t>
            </a:r>
            <a:endParaRPr lang="de-CH" dirty="0"/>
          </a:p>
        </p:txBody>
      </p:sp>
    </p:spTree>
    <p:extLst>
      <p:ext uri="{BB962C8B-B14F-4D97-AF65-F5344CB8AC3E}">
        <p14:creationId xmlns:p14="http://schemas.microsoft.com/office/powerpoint/2010/main" val="8322802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Entwicklung</a:t>
            </a:r>
            <a:endParaRPr lang="de-CH" dirty="0"/>
          </a:p>
        </p:txBody>
      </p:sp>
      <p:sp>
        <p:nvSpPr>
          <p:cNvPr id="3" name="Inhaltsplatzhalter 2"/>
          <p:cNvSpPr>
            <a:spLocks noGrp="1"/>
          </p:cNvSpPr>
          <p:nvPr>
            <p:ph sz="half" idx="2"/>
          </p:nvPr>
        </p:nvSpPr>
        <p:spPr>
          <a:xfrm>
            <a:off x="540000" y="1206000"/>
            <a:ext cx="8208000" cy="3528000"/>
          </a:xfrm>
        </p:spPr>
        <p:txBody>
          <a:bodyPr/>
          <a:lstStyle/>
          <a:p>
            <a:r>
              <a:rPr lang="de-CH" dirty="0" smtClean="0"/>
              <a:t>1977 </a:t>
            </a:r>
            <a:r>
              <a:rPr lang="de-CH" dirty="0" err="1" smtClean="0"/>
              <a:t>Brindley</a:t>
            </a:r>
            <a:r>
              <a:rPr lang="de-CH" dirty="0" smtClean="0"/>
              <a:t>: sakrale </a:t>
            </a:r>
            <a:r>
              <a:rPr lang="de-CH" dirty="0" err="1" smtClean="0"/>
              <a:t>anteriore</a:t>
            </a:r>
            <a:r>
              <a:rPr lang="de-CH" dirty="0" smtClean="0"/>
              <a:t> Wurzel</a:t>
            </a:r>
            <a:r>
              <a:rPr lang="de-CH" u="sng" dirty="0" smtClean="0"/>
              <a:t>stimulation</a:t>
            </a:r>
            <a:r>
              <a:rPr lang="de-CH" dirty="0" smtClean="0"/>
              <a:t> zur Blasenentleerung</a:t>
            </a:r>
          </a:p>
          <a:p>
            <a:endParaRPr lang="de-CH" dirty="0"/>
          </a:p>
          <a:p>
            <a:endParaRPr lang="de-CH" dirty="0" smtClean="0"/>
          </a:p>
          <a:p>
            <a:endParaRPr lang="de-CH" dirty="0"/>
          </a:p>
          <a:p>
            <a:pPr marL="0" indent="0">
              <a:buNone/>
            </a:pPr>
            <a:endParaRPr lang="de-CH" dirty="0" smtClean="0"/>
          </a:p>
        </p:txBody>
      </p:sp>
      <p:pic>
        <p:nvPicPr>
          <p:cNvPr id="4" name="Grafik 3"/>
          <p:cNvPicPr>
            <a:picLocks noChangeAspect="1"/>
          </p:cNvPicPr>
          <p:nvPr/>
        </p:nvPicPr>
        <p:blipFill rotWithShape="1">
          <a:blip r:embed="rId3"/>
          <a:srcRect l="1087"/>
          <a:stretch/>
        </p:blipFill>
        <p:spPr>
          <a:xfrm>
            <a:off x="953404" y="1779662"/>
            <a:ext cx="6553192" cy="2618496"/>
          </a:xfrm>
          <a:prstGeom prst="rect">
            <a:avLst/>
          </a:prstGeom>
        </p:spPr>
      </p:pic>
    </p:spTree>
    <p:extLst>
      <p:ext uri="{BB962C8B-B14F-4D97-AF65-F5344CB8AC3E}">
        <p14:creationId xmlns:p14="http://schemas.microsoft.com/office/powerpoint/2010/main" val="19187785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half" idx="2"/>
          </p:nvPr>
        </p:nvSpPr>
        <p:spPr>
          <a:xfrm>
            <a:off x="540000" y="411510"/>
            <a:ext cx="8208000" cy="4322490"/>
          </a:xfrm>
        </p:spPr>
        <p:txBody>
          <a:bodyPr/>
          <a:lstStyle/>
          <a:p>
            <a:r>
              <a:rPr lang="de-CH" dirty="0" smtClean="0"/>
              <a:t>1982 </a:t>
            </a:r>
            <a:r>
              <a:rPr lang="de-CH" dirty="0" err="1" smtClean="0"/>
              <a:t>Tanagho</a:t>
            </a:r>
            <a:r>
              <a:rPr lang="de-CH" dirty="0" smtClean="0"/>
              <a:t> &amp; Schmidt: Erstes sakrales Neuromodulationsimplantat</a:t>
            </a:r>
          </a:p>
          <a:p>
            <a:r>
              <a:rPr lang="de-CH" dirty="0" smtClean="0"/>
              <a:t>Entwicklung der sakralen Neuromodulatoren:</a:t>
            </a:r>
            <a:endParaRPr lang="de-CH" dirty="0"/>
          </a:p>
        </p:txBody>
      </p:sp>
      <p:pic>
        <p:nvPicPr>
          <p:cNvPr id="4" name="Grafik 3"/>
          <p:cNvPicPr>
            <a:picLocks noChangeAspect="1"/>
          </p:cNvPicPr>
          <p:nvPr/>
        </p:nvPicPr>
        <p:blipFill>
          <a:blip r:embed="rId3"/>
          <a:stretch>
            <a:fillRect/>
          </a:stretch>
        </p:blipFill>
        <p:spPr>
          <a:xfrm>
            <a:off x="1655668" y="1203598"/>
            <a:ext cx="5976664" cy="3172195"/>
          </a:xfrm>
          <a:prstGeom prst="rect">
            <a:avLst/>
          </a:prstGeom>
        </p:spPr>
      </p:pic>
    </p:spTree>
    <p:extLst>
      <p:ext uri="{BB962C8B-B14F-4D97-AF65-F5344CB8AC3E}">
        <p14:creationId xmlns:p14="http://schemas.microsoft.com/office/powerpoint/2010/main" val="5767980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Wie funktioniert sakrale Neuromodulation?</a:t>
            </a:r>
          </a:p>
        </p:txBody>
      </p:sp>
      <p:sp>
        <p:nvSpPr>
          <p:cNvPr id="3" name="Inhaltsplatzhalter 2"/>
          <p:cNvSpPr>
            <a:spLocks noGrp="1"/>
          </p:cNvSpPr>
          <p:nvPr>
            <p:ph sz="half" idx="2"/>
          </p:nvPr>
        </p:nvSpPr>
        <p:spPr>
          <a:xfrm>
            <a:off x="540000" y="1347614"/>
            <a:ext cx="8208000" cy="3386386"/>
          </a:xfrm>
        </p:spPr>
        <p:txBody>
          <a:bodyPr>
            <a:normAutofit/>
          </a:bodyPr>
          <a:lstStyle/>
          <a:p>
            <a:pPr marL="0" indent="0">
              <a:buNone/>
            </a:pPr>
            <a:r>
              <a:rPr lang="en-US" dirty="0" err="1" smtClean="0"/>
              <a:t>Genauer</a:t>
            </a:r>
            <a:r>
              <a:rPr lang="en-US" dirty="0" smtClean="0"/>
              <a:t> </a:t>
            </a:r>
            <a:r>
              <a:rPr lang="en-US" dirty="0" err="1" smtClean="0"/>
              <a:t>Wirkmechanismus</a:t>
            </a:r>
            <a:r>
              <a:rPr lang="en-US" dirty="0" smtClean="0"/>
              <a:t> </a:t>
            </a:r>
            <a:r>
              <a:rPr lang="en-US" dirty="0" err="1" smtClean="0"/>
              <a:t>unklar</a:t>
            </a:r>
            <a:endParaRPr lang="en-US" dirty="0"/>
          </a:p>
          <a:p>
            <a:endParaRPr lang="en-US" dirty="0" smtClean="0"/>
          </a:p>
          <a:p>
            <a:r>
              <a:rPr lang="en-US" dirty="0" err="1" smtClean="0"/>
              <a:t>Verändert</a:t>
            </a:r>
            <a:r>
              <a:rPr lang="en-US" dirty="0" smtClean="0"/>
              <a:t> </a:t>
            </a:r>
            <a:r>
              <a:rPr lang="en-US" dirty="0" err="1"/>
              <a:t>Beckenboden-Aktivität</a:t>
            </a:r>
            <a:r>
              <a:rPr lang="en-US" dirty="0"/>
              <a:t/>
            </a:r>
            <a:br>
              <a:rPr lang="en-US" dirty="0"/>
            </a:br>
            <a:endParaRPr lang="en-US" dirty="0"/>
          </a:p>
          <a:p>
            <a:r>
              <a:rPr lang="en-US" dirty="0" err="1"/>
              <a:t>Stellt</a:t>
            </a:r>
            <a:r>
              <a:rPr lang="en-US" dirty="0"/>
              <a:t> das </a:t>
            </a:r>
            <a:r>
              <a:rPr lang="en-US" dirty="0" err="1"/>
              <a:t>Gleichgewicht</a:t>
            </a:r>
            <a:r>
              <a:rPr lang="en-US" dirty="0"/>
              <a:t> der </a:t>
            </a:r>
            <a:r>
              <a:rPr lang="en-US" dirty="0" err="1"/>
              <a:t>exzitatorischen</a:t>
            </a:r>
            <a:r>
              <a:rPr lang="en-US" dirty="0"/>
              <a:t> </a:t>
            </a:r>
            <a:r>
              <a:rPr lang="en-US" dirty="0" err="1"/>
              <a:t>Aktivität</a:t>
            </a:r>
            <a:r>
              <a:rPr lang="en-US" dirty="0"/>
              <a:t> </a:t>
            </a:r>
            <a:r>
              <a:rPr lang="en-US" dirty="0" err="1"/>
              <a:t>wieder</a:t>
            </a:r>
            <a:r>
              <a:rPr lang="en-US" dirty="0"/>
              <a:t> her und </a:t>
            </a:r>
            <a:r>
              <a:rPr lang="en-US" dirty="0" err="1"/>
              <a:t>inhibiert</a:t>
            </a:r>
            <a:r>
              <a:rPr lang="en-US" dirty="0"/>
              <a:t> </a:t>
            </a:r>
            <a:r>
              <a:rPr lang="en-US" dirty="0" err="1"/>
              <a:t>Reflexe</a:t>
            </a:r>
            <a:r>
              <a:rPr lang="en-US" dirty="0"/>
              <a:t/>
            </a:r>
            <a:br>
              <a:rPr lang="en-US" dirty="0"/>
            </a:br>
            <a:endParaRPr lang="en-US" dirty="0"/>
          </a:p>
          <a:p>
            <a:r>
              <a:rPr lang="en-US" dirty="0" err="1"/>
              <a:t>Neuronale</a:t>
            </a:r>
            <a:r>
              <a:rPr lang="en-US" dirty="0"/>
              <a:t> </a:t>
            </a:r>
            <a:r>
              <a:rPr lang="en-US" dirty="0" err="1"/>
              <a:t>Veränderungen</a:t>
            </a:r>
            <a:r>
              <a:rPr lang="en-US" dirty="0"/>
              <a:t> </a:t>
            </a:r>
            <a:r>
              <a:rPr lang="en-US" dirty="0" err="1"/>
              <a:t>während</a:t>
            </a:r>
            <a:r>
              <a:rPr lang="en-US" dirty="0"/>
              <a:t> der Stimulation</a:t>
            </a:r>
            <a:br>
              <a:rPr lang="en-US" dirty="0"/>
            </a:br>
            <a:endParaRPr lang="en-US" dirty="0"/>
          </a:p>
          <a:p>
            <a:r>
              <a:rPr lang="en-US" dirty="0" err="1"/>
              <a:t>Stellt</a:t>
            </a:r>
            <a:r>
              <a:rPr lang="en-US" dirty="0"/>
              <a:t> </a:t>
            </a:r>
            <a:r>
              <a:rPr lang="en-US" dirty="0" err="1"/>
              <a:t>eine</a:t>
            </a:r>
            <a:r>
              <a:rPr lang="en-US" dirty="0"/>
              <a:t> “</a:t>
            </a:r>
            <a:r>
              <a:rPr lang="en-US" dirty="0" err="1"/>
              <a:t>normale</a:t>
            </a:r>
            <a:r>
              <a:rPr lang="en-US" dirty="0"/>
              <a:t>” </a:t>
            </a:r>
            <a:r>
              <a:rPr lang="en-US" dirty="0" err="1"/>
              <a:t>Gehirnaktivität</a:t>
            </a:r>
            <a:r>
              <a:rPr lang="en-US" dirty="0"/>
              <a:t> </a:t>
            </a:r>
            <a:r>
              <a:rPr lang="en-US" dirty="0" err="1"/>
              <a:t>wieder</a:t>
            </a:r>
            <a:r>
              <a:rPr lang="en-US" dirty="0"/>
              <a:t> her</a:t>
            </a:r>
            <a:endParaRPr lang="de-CH" dirty="0"/>
          </a:p>
          <a:p>
            <a:endParaRPr lang="de-CH" dirty="0"/>
          </a:p>
        </p:txBody>
      </p:sp>
    </p:spTree>
    <p:extLst>
      <p:ext uri="{BB962C8B-B14F-4D97-AF65-F5344CB8AC3E}">
        <p14:creationId xmlns:p14="http://schemas.microsoft.com/office/powerpoint/2010/main" val="16346503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half" idx="2"/>
          </p:nvPr>
        </p:nvSpPr>
        <p:spPr>
          <a:xfrm>
            <a:off x="540000" y="627534"/>
            <a:ext cx="8208000" cy="4106466"/>
          </a:xfrm>
        </p:spPr>
        <p:txBody>
          <a:bodyPr>
            <a:normAutofit/>
          </a:bodyPr>
          <a:lstStyle/>
          <a:p>
            <a:pPr lvl="1">
              <a:lnSpc>
                <a:spcPct val="110000"/>
              </a:lnSpc>
              <a:buFont typeface="Arial" panose="020B0604020202020204" pitchFamily="34" charset="0"/>
              <a:buChar char="•"/>
            </a:pPr>
            <a:r>
              <a:rPr lang="de-CH" sz="1600" dirty="0" smtClean="0"/>
              <a:t>Vermutlich </a:t>
            </a:r>
            <a:r>
              <a:rPr lang="de-CH" sz="1600" dirty="0"/>
              <a:t>vorwiegend </a:t>
            </a:r>
            <a:r>
              <a:rPr lang="de-CH" sz="1600" dirty="0" err="1"/>
              <a:t>afferenzvermittelte</a:t>
            </a:r>
            <a:r>
              <a:rPr lang="de-CH" sz="1600" dirty="0"/>
              <a:t> Antwort</a:t>
            </a:r>
          </a:p>
          <a:p>
            <a:pPr lvl="1">
              <a:lnSpc>
                <a:spcPct val="110000"/>
              </a:lnSpc>
              <a:buFont typeface="Arial" panose="020B0604020202020204" pitchFamily="34" charset="0"/>
              <a:buChar char="•"/>
            </a:pPr>
            <a:r>
              <a:rPr lang="de-CH" sz="1600" dirty="0"/>
              <a:t>PET-Studie (H</a:t>
            </a:r>
            <a:r>
              <a:rPr lang="de-CH" sz="1600" baseline="-25000" dirty="0"/>
              <a:t>2</a:t>
            </a:r>
            <a:r>
              <a:rPr lang="de-CH" sz="1600" baseline="30000" dirty="0"/>
              <a:t>15</a:t>
            </a:r>
            <a:r>
              <a:rPr lang="de-CH" sz="1600" dirty="0"/>
              <a:t>O) bei Dranginkontinenz zeigte Unterschiede in zerebraler Aktivität bei akuter vs. chronischer Stimulation </a:t>
            </a:r>
          </a:p>
          <a:p>
            <a:pPr lvl="2">
              <a:lnSpc>
                <a:spcPct val="110000"/>
              </a:lnSpc>
              <a:buFont typeface="Arial" panose="020B0604020202020204" pitchFamily="34" charset="0"/>
              <a:buChar char="•"/>
            </a:pPr>
            <a:r>
              <a:rPr lang="de-CH" sz="1400" dirty="0"/>
              <a:t>Areale des </a:t>
            </a:r>
            <a:r>
              <a:rPr lang="de-CH" sz="1400" dirty="0" err="1"/>
              <a:t>sensorimotorischen</a:t>
            </a:r>
            <a:r>
              <a:rPr lang="de-CH" sz="1400" dirty="0"/>
              <a:t> Lernens -&gt; Areale der Miktionsinitiierung/Sensorik der Blasenfüllung</a:t>
            </a:r>
          </a:p>
          <a:p>
            <a:pPr lvl="2">
              <a:lnSpc>
                <a:spcPct val="110000"/>
              </a:lnSpc>
              <a:buFont typeface="Arial" panose="020B0604020202020204" pitchFamily="34" charset="0"/>
              <a:buChar char="•"/>
            </a:pPr>
            <a:endParaRPr lang="de-CH" sz="1400" dirty="0"/>
          </a:p>
          <a:p>
            <a:pPr lvl="2">
              <a:lnSpc>
                <a:spcPct val="110000"/>
              </a:lnSpc>
              <a:buFont typeface="Arial" panose="020B0604020202020204" pitchFamily="34" charset="0"/>
              <a:buChar char="•"/>
            </a:pPr>
            <a:endParaRPr lang="de-CH" sz="1400" dirty="0"/>
          </a:p>
          <a:p>
            <a:pPr lvl="2">
              <a:lnSpc>
                <a:spcPct val="110000"/>
              </a:lnSpc>
              <a:buFont typeface="Arial" panose="020B0604020202020204" pitchFamily="34" charset="0"/>
              <a:buChar char="•"/>
            </a:pPr>
            <a:endParaRPr lang="de-CH" sz="1400" dirty="0" smtClean="0"/>
          </a:p>
          <a:p>
            <a:pPr lvl="2">
              <a:lnSpc>
                <a:spcPct val="110000"/>
              </a:lnSpc>
              <a:buFont typeface="Arial" panose="020B0604020202020204" pitchFamily="34" charset="0"/>
              <a:buChar char="•"/>
            </a:pPr>
            <a:endParaRPr lang="de-CH" sz="1400" dirty="0"/>
          </a:p>
          <a:p>
            <a:pPr lvl="2">
              <a:lnSpc>
                <a:spcPct val="110000"/>
              </a:lnSpc>
              <a:buFont typeface="Arial" panose="020B0604020202020204" pitchFamily="34" charset="0"/>
              <a:buChar char="•"/>
            </a:pPr>
            <a:endParaRPr lang="de-CH" sz="1400" dirty="0" smtClean="0"/>
          </a:p>
          <a:p>
            <a:pPr lvl="2">
              <a:lnSpc>
                <a:spcPct val="110000"/>
              </a:lnSpc>
              <a:buFont typeface="Arial" panose="020B0604020202020204" pitchFamily="34" charset="0"/>
              <a:buChar char="•"/>
            </a:pPr>
            <a:endParaRPr lang="de-CH" sz="1400" dirty="0"/>
          </a:p>
          <a:p>
            <a:pPr lvl="2">
              <a:lnSpc>
                <a:spcPct val="110000"/>
              </a:lnSpc>
              <a:buFont typeface="Arial" panose="020B0604020202020204" pitchFamily="34" charset="0"/>
              <a:buChar char="•"/>
            </a:pPr>
            <a:endParaRPr lang="de-CH" sz="1400" dirty="0"/>
          </a:p>
          <a:p>
            <a:pPr lvl="1">
              <a:lnSpc>
                <a:spcPct val="110000"/>
              </a:lnSpc>
              <a:buFont typeface="Arial" panose="020B0604020202020204" pitchFamily="34" charset="0"/>
              <a:buChar char="•"/>
            </a:pPr>
            <a:r>
              <a:rPr lang="de-CH" sz="1600" dirty="0" err="1"/>
              <a:t>fMRI</a:t>
            </a:r>
            <a:r>
              <a:rPr lang="de-CH" sz="1600" dirty="0"/>
              <a:t>-Studie: Normalisierung von Hirnaktivität bei </a:t>
            </a:r>
            <a:r>
              <a:rPr lang="de-CH" sz="1600" dirty="0" err="1"/>
              <a:t>Fowler‘s</a:t>
            </a:r>
            <a:r>
              <a:rPr lang="de-CH" sz="1600" dirty="0"/>
              <a:t> Syndrome (Form der Urinretention bei primärem Versagen der </a:t>
            </a:r>
            <a:r>
              <a:rPr lang="de-CH" sz="1600" dirty="0" err="1"/>
              <a:t>Sphinkterrelaxation</a:t>
            </a:r>
            <a:r>
              <a:rPr lang="de-CH" sz="1600" dirty="0"/>
              <a:t>)</a:t>
            </a:r>
          </a:p>
          <a:p>
            <a:pPr marL="0" indent="0">
              <a:buNone/>
            </a:pPr>
            <a:endParaRPr lang="de-CH" dirty="0" smtClean="0"/>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863" y="1995686"/>
            <a:ext cx="7596274" cy="1164437"/>
          </a:xfrm>
          <a:prstGeom prst="rect">
            <a:avLst/>
          </a:prstGeom>
        </p:spPr>
      </p:pic>
      <p:sp>
        <p:nvSpPr>
          <p:cNvPr id="7" name="Fußzeilenplatzhalter 3"/>
          <p:cNvSpPr txBox="1">
            <a:spLocks/>
          </p:cNvSpPr>
          <p:nvPr/>
        </p:nvSpPr>
        <p:spPr>
          <a:xfrm>
            <a:off x="7308304" y="4242558"/>
            <a:ext cx="2584337" cy="491442"/>
          </a:xfrm>
          <a:prstGeom prst="rect">
            <a:avLst/>
          </a:prstGeom>
        </p:spPr>
        <p:txBody>
          <a:bodyPr/>
          <a:lstStyle>
            <a:defPPr>
              <a:defRPr lang="en-US"/>
            </a:defPPr>
            <a:lvl1pPr marL="0" algn="l" defTabSz="425635" rtl="0" eaLnBrk="1" latinLnBrk="0" hangingPunct="1">
              <a:defRPr sz="1676" kern="1200">
                <a:solidFill>
                  <a:schemeClr val="tx1"/>
                </a:solidFill>
                <a:latin typeface="+mn-lt"/>
                <a:ea typeface="+mn-ea"/>
                <a:cs typeface="+mn-cs"/>
              </a:defRPr>
            </a:lvl1pPr>
            <a:lvl2pPr marL="425635" algn="l" defTabSz="425635" rtl="0" eaLnBrk="1" latinLnBrk="0" hangingPunct="1">
              <a:defRPr sz="1676" kern="1200">
                <a:solidFill>
                  <a:schemeClr val="tx1"/>
                </a:solidFill>
                <a:latin typeface="+mn-lt"/>
                <a:ea typeface="+mn-ea"/>
                <a:cs typeface="+mn-cs"/>
              </a:defRPr>
            </a:lvl2pPr>
            <a:lvl3pPr marL="851270" algn="l" defTabSz="425635" rtl="0" eaLnBrk="1" latinLnBrk="0" hangingPunct="1">
              <a:defRPr sz="1676" kern="1200">
                <a:solidFill>
                  <a:schemeClr val="tx1"/>
                </a:solidFill>
                <a:latin typeface="+mn-lt"/>
                <a:ea typeface="+mn-ea"/>
                <a:cs typeface="+mn-cs"/>
              </a:defRPr>
            </a:lvl3pPr>
            <a:lvl4pPr marL="1276905" algn="l" defTabSz="425635" rtl="0" eaLnBrk="1" latinLnBrk="0" hangingPunct="1">
              <a:defRPr sz="1676" kern="1200">
                <a:solidFill>
                  <a:schemeClr val="tx1"/>
                </a:solidFill>
                <a:latin typeface="+mn-lt"/>
                <a:ea typeface="+mn-ea"/>
                <a:cs typeface="+mn-cs"/>
              </a:defRPr>
            </a:lvl4pPr>
            <a:lvl5pPr marL="1702540" algn="l" defTabSz="425635" rtl="0" eaLnBrk="1" latinLnBrk="0" hangingPunct="1">
              <a:defRPr sz="1676" kern="1200">
                <a:solidFill>
                  <a:schemeClr val="tx1"/>
                </a:solidFill>
                <a:latin typeface="+mn-lt"/>
                <a:ea typeface="+mn-ea"/>
                <a:cs typeface="+mn-cs"/>
              </a:defRPr>
            </a:lvl5pPr>
            <a:lvl6pPr marL="2128174" algn="l" defTabSz="425635" rtl="0" eaLnBrk="1" latinLnBrk="0" hangingPunct="1">
              <a:defRPr sz="1676" kern="1200">
                <a:solidFill>
                  <a:schemeClr val="tx1"/>
                </a:solidFill>
                <a:latin typeface="+mn-lt"/>
                <a:ea typeface="+mn-ea"/>
                <a:cs typeface="+mn-cs"/>
              </a:defRPr>
            </a:lvl6pPr>
            <a:lvl7pPr marL="2553809" algn="l" defTabSz="425635" rtl="0" eaLnBrk="1" latinLnBrk="0" hangingPunct="1">
              <a:defRPr sz="1676" kern="1200">
                <a:solidFill>
                  <a:schemeClr val="tx1"/>
                </a:solidFill>
                <a:latin typeface="+mn-lt"/>
                <a:ea typeface="+mn-ea"/>
                <a:cs typeface="+mn-cs"/>
              </a:defRPr>
            </a:lvl7pPr>
            <a:lvl8pPr marL="2979445" algn="l" defTabSz="425635" rtl="0" eaLnBrk="1" latinLnBrk="0" hangingPunct="1">
              <a:defRPr sz="1676" kern="1200">
                <a:solidFill>
                  <a:schemeClr val="tx1"/>
                </a:solidFill>
                <a:latin typeface="+mn-lt"/>
                <a:ea typeface="+mn-ea"/>
                <a:cs typeface="+mn-cs"/>
              </a:defRPr>
            </a:lvl8pPr>
            <a:lvl9pPr marL="3405079" algn="l" defTabSz="425635" rtl="0" eaLnBrk="1" latinLnBrk="0" hangingPunct="1">
              <a:defRPr sz="1676" kern="1200">
                <a:solidFill>
                  <a:schemeClr val="tx1"/>
                </a:solidFill>
                <a:latin typeface="+mn-lt"/>
                <a:ea typeface="+mn-ea"/>
                <a:cs typeface="+mn-cs"/>
              </a:defRPr>
            </a:lvl9pPr>
          </a:lstStyle>
          <a:p>
            <a:r>
              <a:rPr lang="en-GB" sz="1000" dirty="0" smtClean="0"/>
              <a:t>Fowler CJ, et al. J </a:t>
            </a:r>
            <a:r>
              <a:rPr lang="en-GB" sz="1000" dirty="0" err="1" smtClean="0"/>
              <a:t>Urol</a:t>
            </a:r>
            <a:r>
              <a:rPr lang="en-GB" sz="1000" dirty="0" smtClean="0"/>
              <a:t> 2000</a:t>
            </a:r>
          </a:p>
          <a:p>
            <a:r>
              <a:rPr lang="en-GB" sz="1000" dirty="0" smtClean="0"/>
              <a:t>Blok BF, et al. BJU </a:t>
            </a:r>
            <a:r>
              <a:rPr lang="en-GB" sz="1000" dirty="0" err="1" smtClean="0"/>
              <a:t>Int</a:t>
            </a:r>
            <a:r>
              <a:rPr lang="en-GB" sz="1000" dirty="0" smtClean="0"/>
              <a:t> 2006</a:t>
            </a:r>
          </a:p>
          <a:p>
            <a:r>
              <a:rPr lang="en-GB" sz="1000" dirty="0" err="1" smtClean="0"/>
              <a:t>Kavia</a:t>
            </a:r>
            <a:r>
              <a:rPr lang="en-GB" sz="1000" dirty="0" smtClean="0"/>
              <a:t> R, et al. BJU </a:t>
            </a:r>
            <a:r>
              <a:rPr lang="en-GB" sz="1000" dirty="0" err="1" smtClean="0"/>
              <a:t>Int</a:t>
            </a:r>
            <a:r>
              <a:rPr lang="en-GB" sz="1000" dirty="0" smtClean="0"/>
              <a:t> 2010</a:t>
            </a:r>
            <a:endParaRPr lang="en-GB" sz="1000" dirty="0"/>
          </a:p>
        </p:txBody>
      </p:sp>
      <p:sp>
        <p:nvSpPr>
          <p:cNvPr id="8" name="Textfeld 7"/>
          <p:cNvSpPr txBox="1"/>
          <p:nvPr/>
        </p:nvSpPr>
        <p:spPr>
          <a:xfrm>
            <a:off x="683568" y="4290344"/>
            <a:ext cx="3501367" cy="395869"/>
          </a:xfrm>
          <a:prstGeom prst="rect">
            <a:avLst/>
          </a:prstGeom>
          <a:noFill/>
        </p:spPr>
        <p:txBody>
          <a:bodyPr wrap="square" lIns="36000" tIns="36000" rIns="36000" bIns="36000" rtlCol="0">
            <a:spAutoFit/>
          </a:bodyPr>
          <a:lstStyle/>
          <a:p>
            <a:r>
              <a:rPr lang="en-GB" sz="1050" b="1" dirty="0"/>
              <a:t>PET</a:t>
            </a:r>
            <a:r>
              <a:rPr lang="en-GB" sz="1050" dirty="0"/>
              <a:t> </a:t>
            </a:r>
            <a:r>
              <a:rPr lang="en-GB" sz="1050" dirty="0" err="1"/>
              <a:t>Positronen</a:t>
            </a:r>
            <a:r>
              <a:rPr lang="en-GB" sz="1050" dirty="0"/>
              <a:t>-Emissions-</a:t>
            </a:r>
            <a:r>
              <a:rPr lang="en-GB" sz="1050" dirty="0" err="1"/>
              <a:t>Tomographie</a:t>
            </a:r>
            <a:endParaRPr lang="en-GB" sz="1050" dirty="0"/>
          </a:p>
          <a:p>
            <a:r>
              <a:rPr lang="en-GB" sz="1050" b="1" dirty="0"/>
              <a:t>fMRI</a:t>
            </a:r>
            <a:r>
              <a:rPr lang="en-GB" sz="1050" dirty="0"/>
              <a:t> </a:t>
            </a:r>
            <a:r>
              <a:rPr lang="en-GB" sz="1050" dirty="0" err="1"/>
              <a:t>funktionelle</a:t>
            </a:r>
            <a:r>
              <a:rPr lang="en-GB" sz="1050" dirty="0"/>
              <a:t> Magnet-</a:t>
            </a:r>
            <a:r>
              <a:rPr lang="en-GB" sz="1050" dirty="0" err="1"/>
              <a:t>Resonanz</a:t>
            </a:r>
            <a:r>
              <a:rPr lang="en-GB" sz="1050" dirty="0"/>
              <a:t>-</a:t>
            </a:r>
            <a:r>
              <a:rPr lang="en-GB" sz="1050" dirty="0" err="1"/>
              <a:t>Tomographie</a:t>
            </a:r>
            <a:endParaRPr lang="en-GB" sz="1050" dirty="0"/>
          </a:p>
        </p:txBody>
      </p:sp>
    </p:spTree>
    <p:extLst>
      <p:ext uri="{BB962C8B-B14F-4D97-AF65-F5344CB8AC3E}">
        <p14:creationId xmlns:p14="http://schemas.microsoft.com/office/powerpoint/2010/main" val="6276141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nhaltsplatzhalter 10"/>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179093" y="1491630"/>
            <a:ext cx="4182218" cy="3237257"/>
          </a:xfrm>
        </p:spPr>
      </p:pic>
      <p:sp>
        <p:nvSpPr>
          <p:cNvPr id="2" name="Titel 1"/>
          <p:cNvSpPr>
            <a:spLocks noGrp="1"/>
          </p:cNvSpPr>
          <p:nvPr>
            <p:ph type="title"/>
          </p:nvPr>
        </p:nvSpPr>
        <p:spPr/>
        <p:txBody>
          <a:bodyPr/>
          <a:lstStyle/>
          <a:p>
            <a:r>
              <a:rPr lang="de-CH" dirty="0" smtClean="0"/>
              <a:t>Welche Nerven werden stimuliert?</a:t>
            </a:r>
            <a:endParaRPr lang="de-CH" dirty="0"/>
          </a:p>
        </p:txBody>
      </p:sp>
      <p:sp>
        <p:nvSpPr>
          <p:cNvPr id="5" name="Textfeld 4"/>
          <p:cNvSpPr txBox="1"/>
          <p:nvPr/>
        </p:nvSpPr>
        <p:spPr>
          <a:xfrm>
            <a:off x="611560" y="1347614"/>
            <a:ext cx="2880320" cy="2880320"/>
          </a:xfrm>
          <a:prstGeom prst="rect">
            <a:avLst/>
          </a:prstGeom>
          <a:noFill/>
        </p:spPr>
        <p:txBody>
          <a:bodyPr wrap="square" lIns="0" tIns="0" rIns="0" bIns="0" rtlCol="0">
            <a:noAutofit/>
          </a:bodyPr>
          <a:lstStyle/>
          <a:p>
            <a:pPr marL="285750" indent="-285750" algn="l">
              <a:buFont typeface="Arial" panose="020B0604020202020204" pitchFamily="34" charset="0"/>
              <a:buChar char="•"/>
            </a:pPr>
            <a:r>
              <a:rPr lang="de-CH" sz="1600" dirty="0" smtClean="0">
                <a:latin typeface="Arial" panose="020B0604020202020204" pitchFamily="34" charset="0"/>
                <a:cs typeface="Arial" panose="020B0604020202020204" pitchFamily="34" charset="0"/>
              </a:rPr>
              <a:t>S3/S4: </a:t>
            </a:r>
            <a:br>
              <a:rPr lang="de-CH" sz="1600" dirty="0" smtClean="0">
                <a:latin typeface="Arial" panose="020B0604020202020204" pitchFamily="34" charset="0"/>
                <a:cs typeface="Arial" panose="020B0604020202020204" pitchFamily="34" charset="0"/>
              </a:rPr>
            </a:br>
            <a:r>
              <a:rPr lang="de-CH" sz="1600" dirty="0" smtClean="0">
                <a:latin typeface="Arial" panose="020B0604020202020204" pitchFamily="34" charset="0"/>
                <a:cs typeface="Arial" panose="020B0604020202020204" pitchFamily="34" charset="0"/>
              </a:rPr>
              <a:t>- Miktionszentrum: S2-S4</a:t>
            </a:r>
            <a:br>
              <a:rPr lang="de-CH" sz="1600" dirty="0" smtClean="0">
                <a:latin typeface="Arial" panose="020B0604020202020204" pitchFamily="34" charset="0"/>
                <a:cs typeface="Arial" panose="020B0604020202020204" pitchFamily="34" charset="0"/>
              </a:rPr>
            </a:br>
            <a:endParaRPr lang="de-CH" sz="1600" dirty="0" smtClean="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de-CH" sz="1600" dirty="0" smtClean="0">
                <a:latin typeface="Arial" panose="020B0604020202020204" pitchFamily="34" charset="0"/>
                <a:cs typeface="Arial" panose="020B0604020202020204" pitchFamily="34" charset="0"/>
              </a:rPr>
              <a:t>N. </a:t>
            </a:r>
            <a:r>
              <a:rPr lang="de-CH" sz="1600" dirty="0" err="1" smtClean="0">
                <a:latin typeface="Arial" panose="020B0604020202020204" pitchFamily="34" charset="0"/>
                <a:cs typeface="Arial" panose="020B0604020202020204" pitchFamily="34" charset="0"/>
              </a:rPr>
              <a:t>pudendus</a:t>
            </a:r>
            <a:r>
              <a:rPr lang="de-CH" sz="1600" dirty="0" smtClean="0">
                <a:latin typeface="Arial" panose="020B0604020202020204" pitchFamily="34" charset="0"/>
                <a:cs typeface="Arial" panose="020B0604020202020204" pitchFamily="34" charset="0"/>
              </a:rPr>
              <a:t> (S2, S3, S4):</a:t>
            </a:r>
          </a:p>
          <a:p>
            <a:pPr algn="l"/>
            <a:r>
              <a:rPr lang="de-CH" sz="1600" dirty="0">
                <a:latin typeface="Arial" panose="020B0604020202020204" pitchFamily="34" charset="0"/>
                <a:cs typeface="Arial" panose="020B0604020202020204" pitchFamily="34" charset="0"/>
              </a:rPr>
              <a:t>	</a:t>
            </a:r>
            <a:r>
              <a:rPr lang="de-CH" sz="1600" dirty="0" smtClean="0">
                <a:latin typeface="Arial" panose="020B0604020202020204" pitchFamily="34" charset="0"/>
                <a:cs typeface="Arial" panose="020B0604020202020204" pitchFamily="34" charset="0"/>
              </a:rPr>
              <a:t>- sensorisch genital</a:t>
            </a:r>
          </a:p>
          <a:p>
            <a:pPr algn="l"/>
            <a:r>
              <a:rPr lang="de-CH" sz="1600" dirty="0">
                <a:latin typeface="Arial" panose="020B0604020202020204" pitchFamily="34" charset="0"/>
                <a:cs typeface="Arial" panose="020B0604020202020204" pitchFamily="34" charset="0"/>
              </a:rPr>
              <a:t>	</a:t>
            </a:r>
            <a:r>
              <a:rPr lang="de-CH" sz="1600" dirty="0" smtClean="0">
                <a:latin typeface="Arial" panose="020B0604020202020204" pitchFamily="34" charset="0"/>
                <a:cs typeface="Arial" panose="020B0604020202020204" pitchFamily="34" charset="0"/>
              </a:rPr>
              <a:t>- motorisch: </a:t>
            </a:r>
            <a:r>
              <a:rPr lang="de-CH" sz="1600" dirty="0" err="1" smtClean="0">
                <a:latin typeface="Arial" panose="020B0604020202020204" pitchFamily="34" charset="0"/>
                <a:cs typeface="Arial" panose="020B0604020202020204" pitchFamily="34" charset="0"/>
              </a:rPr>
              <a:t>perineale</a:t>
            </a:r>
            <a:r>
              <a:rPr lang="de-CH" sz="1600" dirty="0" smtClean="0">
                <a:latin typeface="Arial" panose="020B0604020202020204" pitchFamily="34" charset="0"/>
                <a:cs typeface="Arial" panose="020B0604020202020204" pitchFamily="34" charset="0"/>
              </a:rPr>
              <a:t> 	Muskulatur, externer 	</a:t>
            </a:r>
            <a:r>
              <a:rPr lang="de-CH" sz="1600" dirty="0" err="1" smtClean="0">
                <a:latin typeface="Arial" panose="020B0604020202020204" pitchFamily="34" charset="0"/>
                <a:cs typeface="Arial" panose="020B0604020202020204" pitchFamily="34" charset="0"/>
              </a:rPr>
              <a:t>Urethrasphinkter</a:t>
            </a:r>
            <a:r>
              <a:rPr lang="de-CH" sz="1600" dirty="0" smtClean="0">
                <a:latin typeface="Arial" panose="020B0604020202020204" pitchFamily="34" charset="0"/>
                <a:cs typeface="Arial" panose="020B0604020202020204" pitchFamily="34" charset="0"/>
              </a:rPr>
              <a:t>, 	Analsphinkter</a:t>
            </a:r>
          </a:p>
        </p:txBody>
      </p:sp>
      <p:pic>
        <p:nvPicPr>
          <p:cNvPr id="3" name="Grafik 2"/>
          <p:cNvPicPr>
            <a:picLocks noChangeAspect="1"/>
          </p:cNvPicPr>
          <p:nvPr/>
        </p:nvPicPr>
        <p:blipFill>
          <a:blip r:embed="rId4"/>
          <a:stretch>
            <a:fillRect/>
          </a:stretch>
        </p:blipFill>
        <p:spPr>
          <a:xfrm>
            <a:off x="4172402" y="1240736"/>
            <a:ext cx="3830507" cy="3488207"/>
          </a:xfrm>
          <a:prstGeom prst="rect">
            <a:avLst/>
          </a:prstGeom>
        </p:spPr>
      </p:pic>
      <p:pic>
        <p:nvPicPr>
          <p:cNvPr id="7" name="Grafik 6"/>
          <p:cNvPicPr>
            <a:picLocks noChangeAspect="1"/>
          </p:cNvPicPr>
          <p:nvPr/>
        </p:nvPicPr>
        <p:blipFill>
          <a:blip r:embed="rId5"/>
          <a:stretch>
            <a:fillRect/>
          </a:stretch>
        </p:blipFill>
        <p:spPr>
          <a:xfrm>
            <a:off x="4086506" y="1126095"/>
            <a:ext cx="4274805" cy="3717488"/>
          </a:xfrm>
          <a:prstGeom prst="rect">
            <a:avLst/>
          </a:prstGeom>
        </p:spPr>
      </p:pic>
    </p:spTree>
    <p:extLst>
      <p:ext uri="{BB962C8B-B14F-4D97-AF65-F5344CB8AC3E}">
        <p14:creationId xmlns:p14="http://schemas.microsoft.com/office/powerpoint/2010/main" val="3292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smtClean="0"/>
              <a:t>Indikation und Anwendung</a:t>
            </a:r>
            <a:endParaRPr lang="de-CH" dirty="0"/>
          </a:p>
        </p:txBody>
      </p:sp>
    </p:spTree>
    <p:extLst>
      <p:ext uri="{BB962C8B-B14F-4D97-AF65-F5344CB8AC3E}">
        <p14:creationId xmlns:p14="http://schemas.microsoft.com/office/powerpoint/2010/main" val="182986859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OFFICEATWORKPOWERPOINTMASTERTEMPLATECONFIGURATION" val="&lt;!--Created with officeatwork--&gt;&#10;&lt;MasterTemplateConfiguration&gt;&#10;  &lt;TableOfContentsCollection&gt;&#10;    &lt;TableOfContents&gt;&#10;      &lt;Id&gt;a90a8863-fa72-4791-8291-4c4d6cab3e99&lt;/Id&gt;&#10;      &lt;IdName&gt;Agenda&lt;/IdName&gt;&#10;      &lt;Label&gt;&amp;lt;translate&amp;gt;Ribbon.New.TableOfContent&amp;lt;/translate&amp;gt;&lt;/Label&gt;&#10;      &lt;ImageMso&gt;FileNew&lt;/ImageMso&gt;&#10;      &lt;Image&gt;&lt;/Image&gt;&#10;      &lt;ShowToc&gt;true&lt;/ShowToc&gt;&#10;      &lt;Layout&gt;Agenda&lt;/Layout&gt;&#10;      &lt;TableOfContentsTitle&gt;Agenda&lt;/TableOfContentsTitle&gt;&#10;      &lt;Insert&gt;Startfolie&lt;/Insert&gt;&#10;      &lt;InsertRelativePosition&gt;After&lt;/InsertRelativePosition&gt;&#10;      &lt;Level1&gt;Abschnittsüberschrift&lt;/Level1&gt;&#10;      &lt;Level2&gt;&lt;/Level2&gt;&#10;      &lt;Level3&gt;&lt;/Level3&gt;&#10;      &lt;Level4&gt;&lt;/Level4&gt;&#10;      &lt;Level5&gt;&lt;/Level5&gt;&#10;      &lt;ShowPositionIndicatorSlides&gt;false&lt;/ShowPositionIndicatorSlides&gt;&#10;      &lt;UseSeparatePositionIndicatorSlides&gt;false&lt;/UseSeparatePositionIndicatorSlides&gt;&#10;      &lt;PositionIndicatorSlidesLayout&gt;&lt;/PositionIndicatorSlidesLayout&gt;&#10;      &lt;PositionIndicatorSlidesTitle&gt;&lt;/PositionIndicatorSlidesTitle&gt;&#10;      &lt;PositionIndicatorSlidesInsertRelativePosition&gt;Before&lt;/PositionIndicatorSlidesInsertRelativePosition&gt;&#10;      &lt;PositionIndicatorSlidesLevel1&gt;&lt;/PositionIndicatorSlidesLevel1&gt;&#10;      &lt;PositionIndicatorSlidesLevel2&gt;&lt;/PositionIndicatorSlidesLevel2&gt;&#10;      &lt;PositionIndicatorSlidesLevel3&gt;&lt;/PositionIndicatorSlidesLevel3&gt;&#10;      &lt;PositionIndicatorSlidesLevel4&gt;&lt;/PositionIndicatorSlidesLevel4&gt;&#10;      &lt;IsSelected&gt;false&lt;/IsSelected&gt;&#10;      &lt;IsExpanded&gt;false&lt;/IsExpanded&gt;&#10;    &lt;/TableOfContents&gt;&#10;  &lt;/TableOfContentsCollection&gt;&#10;  &lt;ThemeDefinition&gt;&#10;    &lt;DefaultThemeDefinition&gt;[[IF(MasterProperty('CustomField','PPTheme')=&quot;St.Gallen&quot;, &quot;%Themes%\KSSG_St.Gallen.thmx&quot;,IF(MasterProperty('CustomField','PPTheme')=&quot;Rorschach&quot;, &quot;%Themes%\KSSG_Rorschach.thmx&quot;, IF(MasterProperty('CustomField','PPTheme')=&quot;Flawil&quot;, &quot;%Themes%\KSSG_Flawil.thmx&quot;, &quot;&quot;)))]]&lt;/DefaultThemeDefinition&gt;&#10;    &lt;PresentationThemeDefinition&gt;%Themes%\KSSG_St.Gallen.thmx; %Themes%\KSSG_Rorschach.thmx; %Themes%\KSSG_Flawil.thmx&lt;/PresentationThemeDefinition&gt;&#10;    &lt;SlideThemeDefinition&gt;%Themes%\KSSG_St.Gallen.thmx; %Themes%\KSSG_Rorschach.thmx; %Themes%\KSSG_Flawil.thmx&lt;/SlideThemeDefinition&gt;&#10;    &lt;ObjectThemeDefinition&gt;%Themes%\KSSG_St.Gallen.thmx; %Themes%\KSSG_Rorschach.thmx; %Themes%\KSSG_Flawil.thmx&lt;/ObjectThemeDefinition&gt;&#10;  &lt;/ThemeDefinition&gt;&#10;  &lt;MasterProperties&gt;&#10;    &lt;MasterProperty Id=&quot;2004112217333376588294&quot;&gt;&#10;      &lt;Fields&gt;&#10;        &lt;Field Id=&quot;2011982347978498756646&quot; ShowField=&quot;false&quot; /&gt;&#10;        &lt;Field Id=&quot;2015113009152545440395&quot; ShowField=&quot;false&quot; /&gt;&#10;        &lt;Field Id=&quot;2018073111081140898266&quot; ShowField=&quot;false&quot; /&gt;&#10;        &lt;Field Id=&quot;2020073111081140898266&quot; ShowField=&quot;false&quot; /&gt;&#10;        &lt;Field Id=&quot;2018073111080740976574&quot; ShowField=&quot;false&quot; /&gt;&#10;        &lt;Field Id=&quot;2017071316251750324016&quot; ShowField=&quot;false&quot; /&gt;&#10;        &lt;Field Id=&quot;2017071316255226039882&quot; ShowField=&quot;false&quot; /&gt;&#10;        &lt;Field Id=&quot;2017071316272336386532&quot; ShowField=&quot;false&quot; /&gt;&#10;        &lt;Field Id=&quot;2017071316384331183361&quot; ShowField=&quot;false&quot; /&gt;&#10;        &lt;Field Id=&quot;2017071316293261155040&quot; ShowField=&quot;false&quot; /&gt;&#10;        &lt;Field Id=&quot;2017070414574440462627&quot; ShowField=&quot;false&quot; /&gt;&#10;        &lt;Field Id=&quot;2010032915520270663768&quot; ShowField=&quot;false&quot; /&gt;&#10;        &lt;Field Id=&quot;2017081714523242141246&quot; ShowField=&quot;true&quot; /&gt;&#10;        &lt;Field Id=&quot;2017081717113801450145&quot; ShowField=&quot;true&quot; /&gt;&#10;        &lt;Field Id=&quot;16c60b27-03f1-415d-8420-fc9366f22345&quot; ShowField=&quot;false&quot; /&gt;&#10;        &lt;Field Id=&quot;2015111610123226320308&quot; ShowField=&quot;false&quot; /&gt;&#10;        &lt;Field Id=&quot;2015113009135612639553&quot; ShowField=&quot;false&quot; /&gt;&#10;        &lt;Field Id=&quot;2010030416385012448864&quot; ShowField=&quot;false&quot; /&gt;&#10;        &lt;Field Id=&quot;2011239034983459735876&quot; ShowField=&quot;false&quot; /&gt;&#10;        &lt;Field Id=&quot;2017062911404731191845&quot; ShowField=&quot;false&quot; /&gt;&#10;        &lt;Field Id=&quot;2017062717095094072170&quot; ShowField=&quot;false&quot; /&gt;&#10;        &lt;Field Id=&quot;2015111811131791512066&quot; ShowField=&quot;false&quot; /&gt;&#10;        &lt;Field Id=&quot;2018081415242753087597&quot; ShowField=&quot;false&quot; /&gt;&#10;        &lt;Field Id=&quot;2015111811122691336147&quot; ShowField=&quot;false&quot; /&gt;&#10;        &lt;Field Id=&quot;2018073114184937919185&quot; ShowField=&quot;false&quot; /&gt;&#10;        &lt;Field Id=&quot;2017062713590229416835&quot; ShowField=&quot;false&quot; /&gt;&#10;        &lt;Field Id=&quot;2015111609435082852871&quot; ShowField=&quot;false&quot; /&gt;&#10;        &lt;Field Id=&quot;2015111609460741634288&quot; ShowField=&quot;false&quot; /&gt;&#10;        &lt;Field Id=&quot;2015111610123559241283&quot; ShowField=&quot;false&quot; /&gt;&#10;        &lt;Field Id=&quot;2015111610135506701320&quot; ShowField=&quot;false&quot; /&gt;&#10;        &lt;Field Id=&quot;2015111610152663996105&quot; ShowField=&quot;false&quot; /&gt;&#10;        &lt;Field Id=&quot;2004111209284731179378&quot; ShowField=&quot;false&quot; /&gt;&#10;        &lt;Field Id=&quot;2015091416243536433910&quot; ShowField=&quot;false&quot; /&gt;&#10;        &lt;Field Id=&quot;2004112217261556206966&quot; ShowField=&quot;false&quot; /&gt;&#10;        &lt;Field Id=&quot;2015113009120790114772&quot; ShowField=&quot;false&quot; /&gt;&#10;        &lt;Field Id=&quot;2015113009103257458599&quot; ShowField=&quot;false&quot; /&gt;&#10;        &lt;Field Id=&quot;2015113009131625118557&quot; ShowField=&quot;false&quot; /&gt;&#10;        &lt;Field Id=&quot;2015113009171830985286&quot; ShowField=&quot;false&quot; /&gt;&#10;        &lt;Field Id=&quot;2017081714075815715679&quot; ShowField=&quot;true&quot; /&gt;&#10;        &lt;Field Id=&quot;2011973463486587459834&quot; ShowField=&quot;true&quot; /&gt;&#10;        &lt;Field Id=&quot;2011349845823498345623&quot; ShowField=&quot;true&quot; /&gt;&#10;        &lt;Field Id=&quot;2005040809241304770672&quot; ShowField=&quot;false&quot; /&gt;&#10;      &lt;/Fields&gt;&#10;    &lt;/MasterProperty&gt;&#10;  &lt;/MasterProperties&gt;&#10;  &lt;ContentItems&gt;&#10;    &lt;ContentItem Language=&quot;2057&quot; IsDefault=&quot;false&quot;&gt;&#10;      &lt;File HasContent=&quot;false&quot; LinkToLanguage=&quot;&quot; /&gt;&#10;    &lt;/ContentItem&gt;&#10;    &lt;ContentItem Language=&quot;2055&quot; IsDefault=&quot;true&quot;&gt;&#10;      &lt;File HasContent=&quot;true&quot; LinkToLanguage=&quot;&quot; /&gt;&#10;    &lt;/ContentItem&gt;&#10;  &lt;/ContentItems&gt;&#10;&lt;/MasterTemplateConfiguration&gt;"/>
  <p:tag name="OFFICEATWORKPOWERPOINTMASTERTEMPLATEID" val="Präsentation"/>
  <p:tag name="OAWWIZARDSTEPS" val="0|1|4"/>
  <p:tag name="ZOAWLANGID" val="2055"/>
  <p:tag name="OAWDOCPROPSOURCE" val="&lt;Profile SelectedUID=&quot;&quot;&gt;&lt;DocProp UID=&quot;2002122011014149059130932&quot; EntryUID=&quot;&quot; PrimaryUID=&quot;ClientSuite&quot;&gt;&lt;Field Name=&quot;IDName&quot; Value=&quot;&quot;/&gt;&lt;Field Name=&quot;DepartmentShort&quot; Value=&quot;&quot;/&gt;&lt;Field Name=&quot;OeNameUnterschrift&quot; Value=&quot;&quot;/&gt;&lt;Field Name=&quot;DepartmentLong&quot; Value=&quot;&quot;/&gt;&lt;Field Name=&quot;Fachbereich&quot; Value=&quot;&quot;/&gt;&lt;Field Name=&quot;UNTBER&quot; Value=&quot;&quot;/&gt;&lt;Field Name=&quot;Standort&quot; Value=&quot;&quot;/&gt;&lt;Field Name=&quot;Address1&quot; Value=&quot;&quot;/&gt;&lt;Field Name=&quot;Address2&quot; Value=&quot;&quot;/&gt;&lt;Field Name=&quot;Address3&quot; Value=&quot;&quot;/&gt;&lt;Field Name=&quot;Address4&quot; Value=&quot;&quot;/&gt;&lt;Field Name=&quot;Address5&quot; Value=&quot;&quot;/&gt;&lt;Field Name=&quot;City&quot; Value=&quot;&quot;/&gt;&lt;Field Name=&quot;Adresse1PPZeile&quot; Value=&quot;&quot;/&gt;&lt;Field Name=&quot;AdresseEmailSignatur&quot; Value=&quot;&quot;/&gt;&lt;Field Name=&quot;EmailFunktionZusatz&quot; Value=&quot;&quot;/&gt;&lt;Field Name=&quot;Klinik1&quot; Value=&quot;&quot;/&gt;&lt;Field Name=&quot;Leitende1&quot; Value=&quot;&quot;/&gt;&lt;Field Name=&quot;Klinik2&quot; Value=&quot;&quot;/&gt;&lt;Field Name=&quot;Leitende2&quot; Value=&quot;&quot;/&gt;&lt;Field Name=&quot;Klinik3&quot; Value=&quot;&quot;/&gt;&lt;Field Name=&quot;Leitende3&quot; Value=&quot;&quot;/&gt;&lt;Field Name=&quot;Klinik4&quot; Value=&quot;&quot;/&gt;&lt;Field Name=&quot;Leitende4&quot; Value=&quot;&quot;/&gt;&lt;Field Name=&quot;Klinik5&quot; Value=&quot;&quot;/&gt;&lt;Field Name=&quot;Leitende5&quot; Value=&quot;&quot;/&gt;&lt;Field Name=&quot;Telefon&quot; Value=&quot;&quot;/&gt;&lt;Field Name=&quot;Telefon2&quot; Value=&quot;&quot;/&gt;&lt;Field Name=&quot;Fax&quot; Value=&quot;&quot;/&gt;&lt;Field Name=&quot;Email&quot; Value=&quot;&quot;/&gt;&lt;Field Name=&quot;Internet&quot; Value=&quot;&quot;/&gt;&lt;Field Name=&quot;EmailSignatureEvent_Label&quot; Value=&quot;&quot;/&gt;&lt;Field Name=&quot;EmailSignatureEvent_Value&quot; Value=&quot;&quot;/&gt;&lt;Field Name=&quot;EmailSignatureEvent_Link&quot; Value=&quot;&quot;/&gt;&lt;Field Name=&quot;Footer1&quot; Value=&quot;&quot;/&gt;&lt;Field Name=&quot;FooterBold&quot; Value=&quot;&quot;/&gt;&lt;Field Name=&quot;WdA4LogoColorPortrait&quot; Value=&quot;&quot;/&gt;&lt;Field Name=&quot;WdA4LogoBlackWhitePortrait&quot; Value=&quot;&quot;/&gt;&lt;Field Name=&quot;WdA4LogoColorPortraitText&quot; Value=&quot;&quot;/&gt;&lt;Field Name=&quot;WdA4LogoBlackWhitePortraitText&quot; Value=&quot;&quot;/&gt;&lt;Field Name=&quot;WdA4LogoColorPortraitBild&quot; Value=&quot;&quot;/&gt;&lt;Field Name=&quot;WdA4LogoBlackWhitePortraitBild&quot; Value=&quot;&quot;/&gt;&lt;Field Name=&quot;WdA4LogoColorPortraitLeft&quot; Value=&quot;&quot;/&gt;&lt;Field Name=&quot;WdA4LogoBlackWhitePortraitLeft&quot; Value=&quot;&quot;/&gt;&lt;Field Name=&quot;WdA4LogoColorPortraitTextLeft&quot; Value=&quot;&quot;/&gt;&lt;Field Name=&quot;WdA4LogoBlackWhitePortraitTextLeft&quot; Value=&quot;&quot;/&gt;&lt;Field Name=&quot;WdA4LogoColorQuerLeft&quot; Value=&quot;&quot;/&gt;&lt;Field Name=&quot;WdA4LogoBlackWhiteQuerLeft&quot; Value=&quot;&quot;/&gt;&lt;Field Name=&quot;WdA4LogoColorQuerTextLeft&quot; Value=&quot;&quot;/&gt;&lt;Field Name=&quot;WdA4LogoBlackWhiteQuerTextLeft&quot; Value=&quot;&quot;/&gt;&lt;Field Name=&quot;WdA4LogoColorQuerBildLeft&quot; Value=&quot;&quot;/&gt;&lt;Field Name=&quot;WdA4LogoBlackWhiteQuerBildLeft&quot; Value=&quot;&quot;/&gt;&lt;Field Name=&quot;OlLogoSignature&quot; Value=&quot;&quot;/&gt;&lt;Field Name=&quot;WdA4Footer&quot; Value=&quot;&quot;/&gt;&lt;/DocProp&gt;&lt;DocProp UID=&quot;2006040509495284662868&quot; EntryUID=&quot;&quot; PrimaryUID=&quot;ClientSuite&quot;&gt;&lt;Field Name=&quot;IDName&quot; Value=&quot;&quot;/&gt;&lt;Field Name=&quot;Name&quot; Value=&quot;&quot;/&gt;&lt;Field Name=&quot;Vorname&quot; Value=&quot;&quot;/&gt;&lt;Field Name=&quot;Nachname&quot; Value=&quot;&quot;/&gt;&lt;Field Name=&quot;Anrede&quot; Value=&quot;&quot;/&gt;&lt;Field Name=&quot;Titel&quot; Value=&quot;&quot;/&gt;&lt;Field Name=&quot;TitelHinten&quot; Value=&quot;&quot;/&gt;&lt;Field Name=&quot;Function&quot; Value=&quot;&quot;/&gt;&lt;Field Name=&quot;Function2&quot; Value=&quot;&quot;/&gt;&lt;Field Name=&quot;OE&quot; Value=&quot;&quot;/&gt;&lt;Field Name=&quot;Standort&quot; Value=&quot;&quot;/&gt;&lt;Field Name=&quot;DirectPhone&quot; Value=&quot;&quot;/&gt;&lt;Field Name=&quot;DirectFax&quot; Value=&quot;&quot;/&gt;&lt;Field Name=&quot;Mobile&quot; Value=&quot;&quot;/&gt;&lt;Field Name=&quot;EMail&quot; Value=&quot;&quot;/&gt;&lt;Field Name=&quot;Initials&quot; Value=&quot;&quot;/&gt;&lt;Field Name=&quot;Bemerkung&quot; Value=&quot;&quot;/&gt;&lt;Field Name=&quot;ModificationDate&quot; Value=&quot;&quot;/&gt;&lt;/DocProp&gt;&lt;DocProp UID=&quot;200212191811121321310321301031x&quot; EntryUID=&quot;&quot; PrimaryUID=&quot;ClientSuite&quot;&gt;&lt;Field Name=&quot;IDName&quot; Value=&quot;&quot;/&gt;&lt;Field Name=&quot;Name&quot; Value=&quot;&quot;/&gt;&lt;Field Name=&quot;Vorname&quot; Value=&quot;&quot;/&gt;&lt;Field Name=&quot;Nachname&quot; Value=&quot;&quot;/&gt;&lt;Field Name=&quot;Anrede&quot; Value=&quot;&quot;/&gt;&lt;Field Name=&quot;Titel&quot; Value=&quot;&quot;/&gt;&lt;Field Name=&quot;TitelHinten&quot; Value=&quot;&quot;/&gt;&lt;Field Name=&quot;Function&quot; Value=&quot;&quot;/&gt;&lt;Field Name=&quot;Function2&quot; Value=&quot;&quot;/&gt;&lt;Field Name=&quot;OE&quot; Value=&quot;&quot;/&gt;&lt;Field Name=&quot;Standort&quot; Value=&quot;&quot;/&gt;&lt;Field Name=&quot;DirectPhone&quot; Value=&quot;&quot;/&gt;&lt;Field Name=&quot;DirectFax&quot; Value=&quot;&quot;/&gt;&lt;Field Name=&quot;Mobile&quot; Value=&quot;&quot;/&gt;&lt;Field Name=&quot;EMail&quot; Value=&quot;&quot;/&gt;&lt;Field Name=&quot;Initials&quot; Value=&quot;&quot;/&gt;&lt;Field Name=&quot;Bemerkung&quot; Value=&quot;&quot;/&gt;&lt;Field Name=&quot;ModificationDate&quot; Value=&quot;&quot;/&gt;&lt;/DocProp&gt;&lt;DocProp UID=&quot;2003080714212273705547&quot; EntryUID=&quot;&quot; UserInformation=&quot;Data from SAP&quot; Interface=&quot;-1&quot;&gt;&lt;/DocProp&gt;&lt;DocProp UID=&quot;2002122010583847234010578&quot; EntryUID=&quot;&quot; PrimaryUID=&quot;ClientSuite&quot;&gt;&lt;Field Name=&quot;IDName&quot; Value=&quot;&quot;/&gt;&lt;Field Name=&quot;Name&quot; Value=&quot;&quot;/&gt;&lt;Field Name=&quot;Vorname&quot; Value=&quot;&quot;/&gt;&lt;Field Name=&quot;Nachname&quot; Value=&quot;&quot;/&gt;&lt;Field Name=&quot;Anrede&quot; Value=&quot;&quot;/&gt;&lt;Field Name=&quot;Titel&quot; Value=&quot;&quot;/&gt;&lt;Field Name=&quot;TitelHinten&quot; Value=&quot;&quot;/&gt;&lt;Field Name=&quot;Function&quot; Value=&quot;&quot;/&gt;&lt;Field Name=&quot;Function2&quot; Value=&quot;&quot;/&gt;&lt;Field Name=&quot;OE&quot; Value=&quot;&quot;/&gt;&lt;Field Name=&quot;Standort&quot; Value=&quot;&quot;/&gt;&lt;Field Name=&quot;DirectPhone&quot; Value=&quot;&quot;/&gt;&lt;Field Name=&quot;DirectFax&quot; Value=&quot;&quot;/&gt;&lt;Field Name=&quot;Mobile&quot; Value=&quot;&quot;/&gt;&lt;Field Name=&quot;EMail&quot; Value=&quot;&quot;/&gt;&lt;Field Name=&quot;Initials&quot; Value=&quot;&quot;/&gt;&lt;Field Name=&quot;Bemerkung&quot; Value=&quot;&quot;/&gt;&lt;Field Name=&quot;ModificationDate&quot; Value=&quot;&quot;/&gt;&lt;/DocProp&gt;&lt;DocProp UID=&quot;2003061115381095709037&quot; EntryUID=&quot;&quot; PrimaryUID=&quot;ClientSuite&quot;&gt;&lt;Field Name=&quot;IDName&quot; Value=&quot;&quot;/&gt;&lt;Field Name=&quot;Name&quot; Value=&quot;&quot;/&gt;&lt;Field Name=&quot;Vorname&quot; Value=&quot;&quot;/&gt;&lt;Field Name=&quot;Nachname&quot; Value=&quot;&quot;/&gt;&lt;Field Name=&quot;Anrede&quot; Value=&quot;&quot;/&gt;&lt;Field Name=&quot;Titel&quot; Value=&quot;&quot;/&gt;&lt;Field Name=&quot;TitelHinten&quot; Value=&quot;&quot;/&gt;&lt;Field Name=&quot;Function&quot; Value=&quot;&quot;/&gt;&lt;Field Name=&quot;Function2&quot; Value=&quot;&quot;/&gt;&lt;Field Name=&quot;OE&quot; Value=&quot;&quot;/&gt;&lt;Field Name=&quot;Standort&quot; Value=&quot;&quot;/&gt;&lt;Field Name=&quot;DirectPhone&quot; Value=&quot;&quot;/&gt;&lt;Field Name=&quot;DirectFax&quot; Value=&quot;&quot;/&gt;&lt;Field Name=&quot;Mobile&quot; Value=&quot;&quot;/&gt;&lt;Field Name=&quot;EMail&quot; Value=&quot;&quot;/&gt;&lt;Field Name=&quot;Initials&quot; Value=&quot;&quot;/&gt;&lt;Field Name=&quot;Bemerkung&quot; Value=&quot;&quot;/&gt;&lt;Field Name=&quot;ModificationDate&quot; Value=&quot;&quot;/&gt;&lt;/DocProp&gt;&lt;DocProp UID=&quot;2015091414250095236782&quot; EntryUID=&quot;&quot; PrimaryUID=&quot;ClientSuite&quot;&gt;&lt;Field Name=&quot;IDName&quot; Value=&quot;&quot;/&gt;&lt;Field Name=&quot;Name&quot; Value=&quot;&quot;/&gt;&lt;Field Name=&quot;Vorname&quot; Value=&quot;&quot;/&gt;&lt;Field Name=&quot;Nachname&quot; Value=&quot;&quot;/&gt;&lt;Field Name=&quot;Anrede&quot; Value=&quot;&quot;/&gt;&lt;Field Name=&quot;Titel&quot; Value=&quot;&quot;/&gt;&lt;Field Name=&quot;TitelHinten&quot; Value=&quot;&quot;/&gt;&lt;Field Name=&quot;Function&quot; Value=&quot;&quot;/&gt;&lt;Field Name=&quot;Function2&quot; Value=&quot;&quot;/&gt;&lt;Field Name=&quot;OE&quot; Value=&quot;&quot;/&gt;&lt;Field Name=&quot;Standort&quot; Value=&quot;&quot;/&gt;&lt;Field Name=&quot;DirectPhone&quot; Value=&quot;&quot;/&gt;&lt;Field Name=&quot;DirectFax&quot; Value=&quot;&quot;/&gt;&lt;Field Name=&quot;Mobile&quot; Value=&quot;&quot;/&gt;&lt;Field Name=&quot;EMail&quot; Value=&quot;&quot;/&gt;&lt;Field Name=&quot;Initials&quot; Value=&quot;&quot;/&gt;&lt;Field Name=&quot;Bemerkung&quot; Value=&quot;&quot;/&gt;&lt;Field Name=&quot;ModificationDate&quot; Value=&quot;&quot;/&gt;&lt;/DocProp&gt;&lt;DocProp UID=&quot;2016101216153393077221&quot; EntryUID=&quot;&quot; PrimaryUID=&quot;ClientSuite&quot;&gt;&lt;Field Name=&quot;IDName&quot; Value=&quot;&quot;/&gt;&lt;Field Name=&quot;Name&quot; Value=&quot;&quot;/&gt;&lt;Field Name=&quot;Vorname&quot; Value=&quot;&quot;/&gt;&lt;Field Name=&quot;Nachname&quot; Value=&quot;&quot;/&gt;&lt;Field Name=&quot;Anrede&quot; Value=&quot;&quot;/&gt;&lt;Field Name=&quot;Titel&quot; Value=&quot;&quot;/&gt;&lt;Field Name=&quot;TitelHinten&quot; Value=&quot;&quot;/&gt;&lt;Field Name=&quot;Function&quot; Value=&quot;&quot;/&gt;&lt;Field Name=&quot;Function2&quot; Value=&quot;&quot;/&gt;&lt;Field Name=&quot;OE&quot; Value=&quot;&quot;/&gt;&lt;Field Name=&quot;Standort&quot; Value=&quot;&quot;/&gt;&lt;Field Name=&quot;DirectPhone&quot; Value=&quot;&quot;/&gt;&lt;Field Name=&quot;DirectFax&quot; Value=&quot;&quot;/&gt;&lt;Field Name=&quot;Mobile&quot; Value=&quot;&quot;/&gt;&lt;Field Name=&quot;EMail&quot; Value=&quot;&quot;/&gt;&lt;Field Name=&quot;Initials&quot; Value=&quot;&quot;/&gt;&lt;Field Name=&quot;Bemerkung&quot; Value=&quot;&quot;/&gt;&lt;Field Name=&quot;ModificationDate&quot; Value=&quot;&quot;/&gt;&lt;/DocProp&gt;&lt;DocProp UID=&quot;2004112217290390304928&quot; EntryUID=&quot;&quot; UserInformation=&quot;Data from SAP&quot; Interface=&quot;-1&quot;&gt;&lt;/DocProp&gt;&lt;DocProp UID=&quot;2009082513331568340343&quot; EntryUID=&quot;&quot; UserInformation=&quot;Data from SAP&quot; Interface=&quot;-1&quot;&gt;&lt;/DocProp&gt;&lt;DocProp UID=&quot;2004112217333376588294&quot; EntryUID=&quot;2004123010144120300001&quot;&gt;&lt;Field UID=&quot;2017081714523242141246&quot; Name=&quot;PresentationDate&quot; Value=&quot;23. November 2022&quot;/&gt;&lt;Field UID=&quot;2017081717113801450145&quot; Name=&quot;PPTheme&quot; Value=&quot;St.Gallen&quot;/&gt;&lt;Field UID=&quot;2017081714075815715679&quot; Name=&quot;PresentationReferentBereich&quot; Value=&quot;Unternehmenspräsentation&quot;/&gt;&lt;Field UID=&quot;2011973463486587459834&quot; Name=&quot;PresentationTitle&quot; Value=&quot;Herzlich willkommen&quot;/&gt;&lt;Field UID=&quot;2011349845823498345623&quot; Name=&quot;PresentationSubTitle&quot; Value=&quot;am Kantonsspital St.Gallen&quot;/&gt;&lt;/DocProp&gt;&lt;/Profile&gt;&#10;"/>
  <p:tag name="OFFICEATWORKPRESENTATIONPROJECTID" val="KSSG"/>
</p:tagLst>
</file>

<file path=ppt/tags/tag10.xml><?xml version="1.0" encoding="utf-8"?>
<p:tagLst xmlns:a="http://schemas.openxmlformats.org/drawingml/2006/main" xmlns:r="http://schemas.openxmlformats.org/officeDocument/2006/relationships" xmlns:p="http://schemas.openxmlformats.org/presentationml/2006/main">
  <p:tag name="OFFICATWORKEXPRESSIONTAG" val="[[MasterProperty('CustomField','PresentationDate') &amp; ' | ' &amp; MasterProperty('CustomField','PresentationTitle')]]"/>
</p:tagLst>
</file>

<file path=ppt/tags/tag11.xml><?xml version="1.0" encoding="utf-8"?>
<p:tagLst xmlns:a="http://schemas.openxmlformats.org/drawingml/2006/main" xmlns:r="http://schemas.openxmlformats.org/officeDocument/2006/relationships" xmlns:p="http://schemas.openxmlformats.org/presentationml/2006/main">
  <p:tag name="OFFICATWORKEXPRESSIONTAG" val="[[Translation('Doc.PPFooterClaim')]]"/>
</p:tagLst>
</file>

<file path=ppt/tags/tag12.xml><?xml version="1.0" encoding="utf-8"?>
<p:tagLst xmlns:a="http://schemas.openxmlformats.org/drawingml/2006/main" xmlns:r="http://schemas.openxmlformats.org/officeDocument/2006/relationships" xmlns:p="http://schemas.openxmlformats.org/presentationml/2006/main">
  <p:tag name="OFFICATWORKEXPRESSIONTAG" val="[[IF(MasterProperty('CustomField', 'PresentationReferentBereich')='','', MasterProperty('CustomField', 'PresentationReferentBereich') &amp; ' |')]]"/>
</p:tagLst>
</file>

<file path=ppt/tags/tag13.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14.xml><?xml version="1.0" encoding="utf-8"?>
<p:tagLst xmlns:a="http://schemas.openxmlformats.org/drawingml/2006/main" xmlns:r="http://schemas.openxmlformats.org/officeDocument/2006/relationships" xmlns:p="http://schemas.openxmlformats.org/presentationml/2006/main">
  <p:tag name="OFFICATWORKEXPRESSIONTAG" val="Formatvorlagen des Textmasters bearbeiten"/>
</p:tagLst>
</file>

<file path=ppt/tags/tag15.xml><?xml version="1.0" encoding="utf-8"?>
<p:tagLst xmlns:a="http://schemas.openxmlformats.org/drawingml/2006/main" xmlns:r="http://schemas.openxmlformats.org/officeDocument/2006/relationships" xmlns:p="http://schemas.openxmlformats.org/presentationml/2006/main">
  <p:tag name="OFFICATWORKEXPRESSIONTAG" val="Titelmasterformat durch Klicken bearbeiten"/>
</p:tagLst>
</file>

<file path=ppt/tags/tag16.xml><?xml version="1.0" encoding="utf-8"?>
<p:tagLst xmlns:a="http://schemas.openxmlformats.org/drawingml/2006/main" xmlns:r="http://schemas.openxmlformats.org/officeDocument/2006/relationships" xmlns:p="http://schemas.openxmlformats.org/presentationml/2006/main">
  <p:tag name="OFFICATWORKEXPRESSIONTAG" val="[[MasterProperty('CustomField','PresentationDate') &amp; ' | ' &amp; MasterProperty('CustomField','PresentationTitle')]]"/>
</p:tagLst>
</file>

<file path=ppt/tags/tag17.xml><?xml version="1.0" encoding="utf-8"?>
<p:tagLst xmlns:a="http://schemas.openxmlformats.org/drawingml/2006/main" xmlns:r="http://schemas.openxmlformats.org/officeDocument/2006/relationships" xmlns:p="http://schemas.openxmlformats.org/presentationml/2006/main">
  <p:tag name="OFFICATWORKEXPRESSIONTAG" val="[[Translation('Doc.PPFooterClaim')]]"/>
</p:tagLst>
</file>

<file path=ppt/tags/tag18.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19.xml><?xml version="1.0" encoding="utf-8"?>
<p:tagLst xmlns:a="http://schemas.openxmlformats.org/drawingml/2006/main" xmlns:r="http://schemas.openxmlformats.org/officeDocument/2006/relationships" xmlns:p="http://schemas.openxmlformats.org/presentationml/2006/main">
  <p:tag name="OFFICATWORKEXPRESSIONTAG" val="[[IF(MasterProperty('CustomField', 'PresentationReferentBereich')='','', MasterProperty('CustomField', 'PresentationReferentBereich') &amp; ' |')]]"/>
</p:tagLst>
</file>

<file path=ppt/tags/tag2.xml><?xml version="1.0" encoding="utf-8"?>
<p:tagLst xmlns:a="http://schemas.openxmlformats.org/drawingml/2006/main" xmlns:r="http://schemas.openxmlformats.org/officeDocument/2006/relationships" xmlns:p="http://schemas.openxmlformats.org/presentationml/2006/main">
  <p:tag name="OFFICATWORKEXPRESSIONTAG" val="Formatvorlagen des Textmasters bearbeiten&#10;Zweite Ebene&#10;Dritte Ebene&#10;Vierte Ebene&#10;Fünfte Ebene"/>
</p:tagLst>
</file>

<file path=ppt/tags/tag20.xml><?xml version="1.0" encoding="utf-8"?>
<p:tagLst xmlns:a="http://schemas.openxmlformats.org/drawingml/2006/main" xmlns:r="http://schemas.openxmlformats.org/officeDocument/2006/relationships" xmlns:p="http://schemas.openxmlformats.org/presentationml/2006/main">
  <p:tag name="OFFICATWORKEXPRESSIONTAG" val="Titelmasterformat durch Klicken bearbeiten"/>
</p:tagLst>
</file>

<file path=ppt/tags/tag21.xml><?xml version="1.0" encoding="utf-8"?>
<p:tagLst xmlns:a="http://schemas.openxmlformats.org/drawingml/2006/main" xmlns:r="http://schemas.openxmlformats.org/officeDocument/2006/relationships" xmlns:p="http://schemas.openxmlformats.org/presentationml/2006/main">
  <p:tag name="OFFICATWORKEXPRESSIONTAG" val="[[MasterProperty('CustomField','PresentationDate') &amp; ' | ' &amp; MasterProperty('CustomField','PresentationTitle')]]"/>
</p:tagLst>
</file>

<file path=ppt/tags/tag22.xml><?xml version="1.0" encoding="utf-8"?>
<p:tagLst xmlns:a="http://schemas.openxmlformats.org/drawingml/2006/main" xmlns:r="http://schemas.openxmlformats.org/officeDocument/2006/relationships" xmlns:p="http://schemas.openxmlformats.org/presentationml/2006/main">
  <p:tag name="OFFICATWORKEXPRESSIONTAG" val="[[Translation('Doc.PPFooterClaim')]]"/>
</p:tagLst>
</file>

<file path=ppt/tags/tag23.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24.xml><?xml version="1.0" encoding="utf-8"?>
<p:tagLst xmlns:a="http://schemas.openxmlformats.org/drawingml/2006/main" xmlns:r="http://schemas.openxmlformats.org/officeDocument/2006/relationships" xmlns:p="http://schemas.openxmlformats.org/presentationml/2006/main">
  <p:tag name="OFFICATWORKEXPRESSIONTAG" val="[[IF(MasterProperty('CustomField', 'PresentationReferentBereich')='','', MasterProperty('CustomField', 'PresentationReferentBereich') &amp; ' |')]]"/>
</p:tagLst>
</file>

<file path=ppt/tags/tag25.xml><?xml version="1.0" encoding="utf-8"?>
<p:tagLst xmlns:a="http://schemas.openxmlformats.org/drawingml/2006/main" xmlns:r="http://schemas.openxmlformats.org/officeDocument/2006/relationships" xmlns:p="http://schemas.openxmlformats.org/presentationml/2006/main">
  <p:tag name="OFFICATWORKEXPRESSIONTAG" val="Formatvorlagen des Textmasters bearbeiten&#10;Zweite Ebene&#10;Dritte Ebene&#10;Vierte Ebene&#10;Fünfte Ebene"/>
</p:tagLst>
</file>

<file path=ppt/tags/tag26.xml><?xml version="1.0" encoding="utf-8"?>
<p:tagLst xmlns:a="http://schemas.openxmlformats.org/drawingml/2006/main" xmlns:r="http://schemas.openxmlformats.org/officeDocument/2006/relationships" xmlns:p="http://schemas.openxmlformats.org/presentationml/2006/main">
  <p:tag name="OFFICATWORKEXPRESSIONTAG" val="Titelmasterformat durch Klicken bearbeiten"/>
</p:tagLst>
</file>

<file path=ppt/tags/tag27.xml><?xml version="1.0" encoding="utf-8"?>
<p:tagLst xmlns:a="http://schemas.openxmlformats.org/drawingml/2006/main" xmlns:r="http://schemas.openxmlformats.org/officeDocument/2006/relationships" xmlns:p="http://schemas.openxmlformats.org/presentationml/2006/main">
  <p:tag name="OFFICATWORKEXPRESSIONTAG" val="Formatvorlagen des Textmasters bearbeiten"/>
</p:tagLst>
</file>

<file path=ppt/tags/tag28.xml><?xml version="1.0" encoding="utf-8"?>
<p:tagLst xmlns:a="http://schemas.openxmlformats.org/drawingml/2006/main" xmlns:r="http://schemas.openxmlformats.org/officeDocument/2006/relationships" xmlns:p="http://schemas.openxmlformats.org/presentationml/2006/main">
  <p:tag name="OFFICATWORKEXPRESSIONTAG" val="[[MasterProperty('CustomField','PresentationDate') &amp; ' | ' &amp; MasterProperty('CustomField','PresentationTitle')]]"/>
</p:tagLst>
</file>

<file path=ppt/tags/tag29.xml><?xml version="1.0" encoding="utf-8"?>
<p:tagLst xmlns:a="http://schemas.openxmlformats.org/drawingml/2006/main" xmlns:r="http://schemas.openxmlformats.org/officeDocument/2006/relationships" xmlns:p="http://schemas.openxmlformats.org/presentationml/2006/main">
  <p:tag name="OFFICATWORKEXPRESSIONTAG" val="[[Translation('Doc.PPFooterClaim')]]"/>
</p:tagLst>
</file>

<file path=ppt/tags/tag3.xml><?xml version="1.0" encoding="utf-8"?>
<p:tagLst xmlns:a="http://schemas.openxmlformats.org/drawingml/2006/main" xmlns:r="http://schemas.openxmlformats.org/officeDocument/2006/relationships" xmlns:p="http://schemas.openxmlformats.org/presentationml/2006/main">
  <p:tag name="OFFICATWORKEXPRESSIONTAG" val="Titelmasterformat durch Klicken bearbeiten"/>
</p:tagLst>
</file>

<file path=ppt/tags/tag30.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31.xml><?xml version="1.0" encoding="utf-8"?>
<p:tagLst xmlns:a="http://schemas.openxmlformats.org/drawingml/2006/main" xmlns:r="http://schemas.openxmlformats.org/officeDocument/2006/relationships" xmlns:p="http://schemas.openxmlformats.org/presentationml/2006/main">
  <p:tag name="OFFICATWORKEXPRESSIONTAG" val="[[IF(MasterProperty('CustomField', 'PresentationReferentBereich')='','', MasterProperty('CustomField', 'PresentationReferentBereich') &amp; ' |')]]"/>
</p:tagLst>
</file>

<file path=ppt/tags/tag32.xml><?xml version="1.0" encoding="utf-8"?>
<p:tagLst xmlns:a="http://schemas.openxmlformats.org/drawingml/2006/main" xmlns:r="http://schemas.openxmlformats.org/officeDocument/2006/relationships" xmlns:p="http://schemas.openxmlformats.org/presentationml/2006/main">
  <p:tag name="OFFICATWORKEXPRESSIONTAG" val="Formatvorlagen des Textmasters bearbeiten&#10;Zweite Ebene&#10;Dritte Ebene&#10;Vierte Ebene&#10;Fünfte Ebene"/>
</p:tagLst>
</file>

<file path=ppt/tags/tag33.xml><?xml version="1.0" encoding="utf-8"?>
<p:tagLst xmlns:a="http://schemas.openxmlformats.org/drawingml/2006/main" xmlns:r="http://schemas.openxmlformats.org/officeDocument/2006/relationships" xmlns:p="http://schemas.openxmlformats.org/presentationml/2006/main">
  <p:tag name="OFFICATWORKEXPRESSIONTAG" val="Titelmasterformat durch Klicken bearbeiten"/>
</p:tagLst>
</file>

<file path=ppt/tags/tag34.xml><?xml version="1.0" encoding="utf-8"?>
<p:tagLst xmlns:a="http://schemas.openxmlformats.org/drawingml/2006/main" xmlns:r="http://schemas.openxmlformats.org/officeDocument/2006/relationships" xmlns:p="http://schemas.openxmlformats.org/presentationml/2006/main">
  <p:tag name="OFFICATWORKEXPRESSIONTAG" val="[[MasterProperty('CustomField','PresentationDate') &amp; ' | ' &amp; MasterProperty('CustomField','PresentationTitle')]]"/>
</p:tagLst>
</file>

<file path=ppt/tags/tag35.xml><?xml version="1.0" encoding="utf-8"?>
<p:tagLst xmlns:a="http://schemas.openxmlformats.org/drawingml/2006/main" xmlns:r="http://schemas.openxmlformats.org/officeDocument/2006/relationships" xmlns:p="http://schemas.openxmlformats.org/presentationml/2006/main">
  <p:tag name="OFFICATWORKEXPRESSIONTAG" val="[[Translation('Doc.PPFooterClaim')]]"/>
</p:tagLst>
</file>

<file path=ppt/tags/tag36.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37.xml><?xml version="1.0" encoding="utf-8"?>
<p:tagLst xmlns:a="http://schemas.openxmlformats.org/drawingml/2006/main" xmlns:r="http://schemas.openxmlformats.org/officeDocument/2006/relationships" xmlns:p="http://schemas.openxmlformats.org/presentationml/2006/main">
  <p:tag name="OFFICATWORKEXPRESSIONTAG" val="Formatvorlagen des Textmasters bearbeiten&#10;Zweite Ebene&#10;Dritte Ebene&#10;Vierte Ebene&#10;Fünfte Ebene"/>
</p:tagLst>
</file>

<file path=ppt/tags/tag38.xml><?xml version="1.0" encoding="utf-8"?>
<p:tagLst xmlns:a="http://schemas.openxmlformats.org/drawingml/2006/main" xmlns:r="http://schemas.openxmlformats.org/officeDocument/2006/relationships" xmlns:p="http://schemas.openxmlformats.org/presentationml/2006/main">
  <p:tag name="OFFICATWORKEXPRESSIONTAG" val="[[IF(MasterProperty('CustomField', 'PresentationReferentBereich')='','', MasterProperty('CustomField', 'PresentationReferentBereich') &amp; ' |')]]"/>
</p:tagLst>
</file>

<file path=ppt/tags/tag39.xml><?xml version="1.0" encoding="utf-8"?>
<p:tagLst xmlns:a="http://schemas.openxmlformats.org/drawingml/2006/main" xmlns:r="http://schemas.openxmlformats.org/officeDocument/2006/relationships" xmlns:p="http://schemas.openxmlformats.org/presentationml/2006/main">
  <p:tag name="OFFICATWORKEXPRESSIONTAG" val="Formatvorlagen des Textmasters bearbeiten"/>
</p:tagLst>
</file>

<file path=ppt/tags/tag4.xml><?xml version="1.0" encoding="utf-8"?>
<p:tagLst xmlns:a="http://schemas.openxmlformats.org/drawingml/2006/main" xmlns:r="http://schemas.openxmlformats.org/officeDocument/2006/relationships" xmlns:p="http://schemas.openxmlformats.org/presentationml/2006/main">
  <p:tag name="OFFICATWORKEXPRESSIONTAG" val="Bild durch Klicken auf Symbol hinzufügen"/>
</p:tagLst>
</file>

<file path=ppt/tags/tag40.xml><?xml version="1.0" encoding="utf-8"?>
<p:tagLst xmlns:a="http://schemas.openxmlformats.org/drawingml/2006/main" xmlns:r="http://schemas.openxmlformats.org/officeDocument/2006/relationships" xmlns:p="http://schemas.openxmlformats.org/presentationml/2006/main">
  <p:tag name="OFFICATWORKEXPRESSIONTAG" val="Formatvorlagen des Textmasters bearbeiten&#10;Zweite Ebene&#10;Dritte Ebene&#10;Vierte Ebene&#10;Fünfte Ebene"/>
</p:tagLst>
</file>

<file path=ppt/tags/tag41.xml><?xml version="1.0" encoding="utf-8"?>
<p:tagLst xmlns:a="http://schemas.openxmlformats.org/drawingml/2006/main" xmlns:r="http://schemas.openxmlformats.org/officeDocument/2006/relationships" xmlns:p="http://schemas.openxmlformats.org/presentationml/2006/main">
  <p:tag name="OFFICATWORKEXPRESSIONTAG" val="Titelmasterformat durch Klicken bearbeiten"/>
</p:tagLst>
</file>

<file path=ppt/tags/tag42.xml><?xml version="1.0" encoding="utf-8"?>
<p:tagLst xmlns:a="http://schemas.openxmlformats.org/drawingml/2006/main" xmlns:r="http://schemas.openxmlformats.org/officeDocument/2006/relationships" xmlns:p="http://schemas.openxmlformats.org/presentationml/2006/main">
  <p:tag name="OFFICATWORKEXPRESSIONTAG" val="Formatvorlagen des Textmasters bearbeiten"/>
</p:tagLst>
</file>

<file path=ppt/tags/tag43.xml><?xml version="1.0" encoding="utf-8"?>
<p:tagLst xmlns:a="http://schemas.openxmlformats.org/drawingml/2006/main" xmlns:r="http://schemas.openxmlformats.org/officeDocument/2006/relationships" xmlns:p="http://schemas.openxmlformats.org/presentationml/2006/main">
  <p:tag name="OFFICATWORKEXPRESSIONTAG" val="[[MasterProperty('CustomField','PresentationDate') &amp; ' | ' &amp; MasterProperty('CustomField','PresentationTitle')]]"/>
</p:tagLst>
</file>

<file path=ppt/tags/tag44.xml><?xml version="1.0" encoding="utf-8"?>
<p:tagLst xmlns:a="http://schemas.openxmlformats.org/drawingml/2006/main" xmlns:r="http://schemas.openxmlformats.org/officeDocument/2006/relationships" xmlns:p="http://schemas.openxmlformats.org/presentationml/2006/main">
  <p:tag name="OFFICATWORKEXPRESSIONTAG" val="[[Translation('Doc.PPFooterClaim')]]"/>
</p:tagLst>
</file>

<file path=ppt/tags/tag45.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46.xml><?xml version="1.0" encoding="utf-8"?>
<p:tagLst xmlns:a="http://schemas.openxmlformats.org/drawingml/2006/main" xmlns:r="http://schemas.openxmlformats.org/officeDocument/2006/relationships" xmlns:p="http://schemas.openxmlformats.org/presentationml/2006/main">
  <p:tag name="OFFICATWORKEXPRESSIONTAG" val="Formatvorlagen des Textmasters bearbeiten&#10;Zweite Ebene&#10;Dritte Ebene&#10;Vierte Ebene&#10;Fünfte Ebene"/>
</p:tagLst>
</file>

<file path=ppt/tags/tag47.xml><?xml version="1.0" encoding="utf-8"?>
<p:tagLst xmlns:a="http://schemas.openxmlformats.org/drawingml/2006/main" xmlns:r="http://schemas.openxmlformats.org/officeDocument/2006/relationships" xmlns:p="http://schemas.openxmlformats.org/presentationml/2006/main">
  <p:tag name="OFFICATWORKEXPRESSIONTAG" val="[[IF(MasterProperty('CustomField', 'PresentationReferentBereich')='','', MasterProperty('CustomField', 'PresentationReferentBereich') &amp; ' |')]]"/>
</p:tagLst>
</file>

<file path=ppt/tags/tag48.xml><?xml version="1.0" encoding="utf-8"?>
<p:tagLst xmlns:a="http://schemas.openxmlformats.org/drawingml/2006/main" xmlns:r="http://schemas.openxmlformats.org/officeDocument/2006/relationships" xmlns:p="http://schemas.openxmlformats.org/presentationml/2006/main">
  <p:tag name="OFFICATWORKEXPRESSIONTAG" val="Bild durch Klicken auf Symbol hinzufügen"/>
</p:tagLst>
</file>

<file path=ppt/tags/tag49.xml><?xml version="1.0" encoding="utf-8"?>
<p:tagLst xmlns:a="http://schemas.openxmlformats.org/drawingml/2006/main" xmlns:r="http://schemas.openxmlformats.org/officeDocument/2006/relationships" xmlns:p="http://schemas.openxmlformats.org/presentationml/2006/main">
  <p:tag name="OFFICATWORKEXPRESSIONTAG" val="[[MasterProperty('CustomField','PresentationDate') &amp; ' | ' &amp; MasterProperty('CustomField','PresentationTitle')]]"/>
</p:tagLst>
</file>

<file path=ppt/tags/tag5.xml><?xml version="1.0" encoding="utf-8"?>
<p:tagLst xmlns:a="http://schemas.openxmlformats.org/drawingml/2006/main" xmlns:r="http://schemas.openxmlformats.org/officeDocument/2006/relationships" xmlns:p="http://schemas.openxmlformats.org/presentationml/2006/main">
  <p:tag name="OFFICATWORKEXPRESSIONTAG" val="Titelmasterformat durch Klicken bearbeiten"/>
</p:tagLst>
</file>

<file path=ppt/tags/tag50.xml><?xml version="1.0" encoding="utf-8"?>
<p:tagLst xmlns:a="http://schemas.openxmlformats.org/drawingml/2006/main" xmlns:r="http://schemas.openxmlformats.org/officeDocument/2006/relationships" xmlns:p="http://schemas.openxmlformats.org/presentationml/2006/main">
  <p:tag name="OFFICATWORKEXPRESSIONTAG" val="[[Translation('Doc.PPFooterClaim')]]"/>
</p:tagLst>
</file>

<file path=ppt/tags/tag51.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52.xml><?xml version="1.0" encoding="utf-8"?>
<p:tagLst xmlns:a="http://schemas.openxmlformats.org/drawingml/2006/main" xmlns:r="http://schemas.openxmlformats.org/officeDocument/2006/relationships" xmlns:p="http://schemas.openxmlformats.org/presentationml/2006/main">
  <p:tag name="OFFICATWORKEXPRESSIONTAG" val="[[IF(MasterProperty('CustomField', 'PresentationReferentBereich')='','', MasterProperty('CustomField', 'PresentationReferentBereich') &amp; ' |')]]"/>
</p:tagLst>
</file>

<file path=ppt/tags/tag53.xml><?xml version="1.0" encoding="utf-8"?>
<p:tagLst xmlns:a="http://schemas.openxmlformats.org/drawingml/2006/main" xmlns:r="http://schemas.openxmlformats.org/officeDocument/2006/relationships" xmlns:p="http://schemas.openxmlformats.org/presentationml/2006/main">
  <p:tag name="OFFICATWORKEXPRESSIONTAG" val="Bild durch Klicken auf Symbol hinzufügen"/>
</p:tagLst>
</file>

<file path=ppt/tags/tag54.xml><?xml version="1.0" encoding="utf-8"?>
<p:tagLst xmlns:a="http://schemas.openxmlformats.org/drawingml/2006/main" xmlns:r="http://schemas.openxmlformats.org/officeDocument/2006/relationships" xmlns:p="http://schemas.openxmlformats.org/presentationml/2006/main">
  <p:tag name="OFFICATWORKEXPRESSIONTAG" val="[[MasterProperty('CustomField','PresentationDate') &amp; ' | ' &amp; MasterProperty('CustomField','PresentationTitle')]]"/>
</p:tagLst>
</file>

<file path=ppt/tags/tag55.xml><?xml version="1.0" encoding="utf-8"?>
<p:tagLst xmlns:a="http://schemas.openxmlformats.org/drawingml/2006/main" xmlns:r="http://schemas.openxmlformats.org/officeDocument/2006/relationships" xmlns:p="http://schemas.openxmlformats.org/presentationml/2006/main">
  <p:tag name="OFFICATWORKEXPRESSIONTAG" val="[[Translation('Doc.PPFooterClaim')]]"/>
</p:tagLst>
</file>

<file path=ppt/tags/tag56.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57.xml><?xml version="1.0" encoding="utf-8"?>
<p:tagLst xmlns:a="http://schemas.openxmlformats.org/drawingml/2006/main" xmlns:r="http://schemas.openxmlformats.org/officeDocument/2006/relationships" xmlns:p="http://schemas.openxmlformats.org/presentationml/2006/main">
  <p:tag name="OFFICATWORKEXPRESSIONTAG" val="Titelmasterformat durch Klicken bearbeiten"/>
</p:tagLst>
</file>

<file path=ppt/tags/tag58.xml><?xml version="1.0" encoding="utf-8"?>
<p:tagLst xmlns:a="http://schemas.openxmlformats.org/drawingml/2006/main" xmlns:r="http://schemas.openxmlformats.org/officeDocument/2006/relationships" xmlns:p="http://schemas.openxmlformats.org/presentationml/2006/main">
  <p:tag name="OFFICATWORKEXPRESSIONTAG" val="[[IF(MasterProperty('CustomField', 'PresentationReferentBereich')='','', MasterProperty('CustomField', 'PresentationReferentBereich') &amp; ' |')]]"/>
</p:tagLst>
</file>

<file path=ppt/tags/tag59.xml><?xml version="1.0" encoding="utf-8"?>
<p:tagLst xmlns:a="http://schemas.openxmlformats.org/drawingml/2006/main" xmlns:r="http://schemas.openxmlformats.org/officeDocument/2006/relationships" xmlns:p="http://schemas.openxmlformats.org/presentationml/2006/main">
  <p:tag name="OFFICATWORKEXPRESSIONTAG" val="Bild durch Klicken auf Symbol hinzufügen"/>
</p:tagLst>
</file>

<file path=ppt/tags/tag6.xml><?xml version="1.0" encoding="utf-8"?>
<p:tagLst xmlns:a="http://schemas.openxmlformats.org/drawingml/2006/main" xmlns:r="http://schemas.openxmlformats.org/officeDocument/2006/relationships" xmlns:p="http://schemas.openxmlformats.org/presentationml/2006/main">
  <p:tag name="OFFICATWORKEXPRESSIONTAG" val="Formatvorlage des Untertitelmasters durch Klicken bearbeiten"/>
</p:tagLst>
</file>

<file path=ppt/tags/tag60.xml><?xml version="1.0" encoding="utf-8"?>
<p:tagLst xmlns:a="http://schemas.openxmlformats.org/drawingml/2006/main" xmlns:r="http://schemas.openxmlformats.org/officeDocument/2006/relationships" xmlns:p="http://schemas.openxmlformats.org/presentationml/2006/main">
  <p:tag name="OFFICATWORKEXPRESSIONTAG" val="[[MasterProperty('CustomField','PresentationDate') &amp; ' | ' &amp; MasterProperty('CustomField','PresentationTitle')]]"/>
</p:tagLst>
</file>

<file path=ppt/tags/tag61.xml><?xml version="1.0" encoding="utf-8"?>
<p:tagLst xmlns:a="http://schemas.openxmlformats.org/drawingml/2006/main" xmlns:r="http://schemas.openxmlformats.org/officeDocument/2006/relationships" xmlns:p="http://schemas.openxmlformats.org/presentationml/2006/main">
  <p:tag name="OFFICATWORKEXPRESSIONTAG" val="[[Translation('Doc.PPFooterClaim')]]"/>
</p:tagLst>
</file>

<file path=ppt/tags/tag62.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63.xml><?xml version="1.0" encoding="utf-8"?>
<p:tagLst xmlns:a="http://schemas.openxmlformats.org/drawingml/2006/main" xmlns:r="http://schemas.openxmlformats.org/officeDocument/2006/relationships" xmlns:p="http://schemas.openxmlformats.org/presentationml/2006/main">
  <p:tag name="OFFICATWORKEXPRESSIONTAG" val="Titelmasterformat durch Klicken bearbeiten"/>
</p:tagLst>
</file>

<file path=ppt/tags/tag64.xml><?xml version="1.0" encoding="utf-8"?>
<p:tagLst xmlns:a="http://schemas.openxmlformats.org/drawingml/2006/main" xmlns:r="http://schemas.openxmlformats.org/officeDocument/2006/relationships" xmlns:p="http://schemas.openxmlformats.org/presentationml/2006/main">
  <p:tag name="OFFICATWORKEXPRESSIONTAG" val="[[IF(MasterProperty('CustomField', 'PresentationReferentBereich')='','', MasterProperty('CustomField', 'PresentationReferentBereich') &amp; ' |')]]"/>
</p:tagLst>
</file>

<file path=ppt/tags/tag65.xml><?xml version="1.0" encoding="utf-8"?>
<p:tagLst xmlns:a="http://schemas.openxmlformats.org/drawingml/2006/main" xmlns:r="http://schemas.openxmlformats.org/officeDocument/2006/relationships" xmlns:p="http://schemas.openxmlformats.org/presentationml/2006/main">
  <p:tag name="OFFICATWORKEXPRESSIONTAG" val="Titelmasterformat durch Klicken bearbeiten"/>
</p:tagLst>
</file>

<file path=ppt/tags/tag66.xml><?xml version="1.0" encoding="utf-8"?>
<p:tagLst xmlns:a="http://schemas.openxmlformats.org/drawingml/2006/main" xmlns:r="http://schemas.openxmlformats.org/officeDocument/2006/relationships" xmlns:p="http://schemas.openxmlformats.org/presentationml/2006/main">
  <p:tag name="OFFICATWORKEXPRESSIONTAG" val="[[MasterProperty('CustomField','PresentationDate') &amp; ' | ' &amp; MasterProperty('CustomField','PresentationTitle')]]"/>
</p:tagLst>
</file>

<file path=ppt/tags/tag67.xml><?xml version="1.0" encoding="utf-8"?>
<p:tagLst xmlns:a="http://schemas.openxmlformats.org/drawingml/2006/main" xmlns:r="http://schemas.openxmlformats.org/officeDocument/2006/relationships" xmlns:p="http://schemas.openxmlformats.org/presentationml/2006/main">
  <p:tag name="OFFICATWORKEXPRESSIONTAG" val="[[Translation('Doc.PPFooterClaim')]]"/>
</p:tagLst>
</file>

<file path=ppt/tags/tag68.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69.xml><?xml version="1.0" encoding="utf-8"?>
<p:tagLst xmlns:a="http://schemas.openxmlformats.org/drawingml/2006/main" xmlns:r="http://schemas.openxmlformats.org/officeDocument/2006/relationships" xmlns:p="http://schemas.openxmlformats.org/presentationml/2006/main">
  <p:tag name="OFFICATWORKEXPRESSIONTAG" val="[[IF(MasterProperty('CustomField', 'PresentationReferentBereich')='','', MasterProperty('CustomField', 'PresentationReferentBereich') &amp; ' |')]]"/>
</p:tagLst>
</file>

<file path=ppt/tags/tag7.xml><?xml version="1.0" encoding="utf-8"?>
<p:tagLst xmlns:a="http://schemas.openxmlformats.org/drawingml/2006/main" xmlns:r="http://schemas.openxmlformats.org/officeDocument/2006/relationships" xmlns:p="http://schemas.openxmlformats.org/presentationml/2006/main">
  <p:tag name="OFFICATWORKEXPRESSIONTAG" val="[[MasterProperty('CustomField','PresentationTitle')]]"/>
</p:tagLst>
</file>

<file path=ppt/tags/tag70.xml><?xml version="1.0" encoding="utf-8"?>
<p:tagLst xmlns:a="http://schemas.openxmlformats.org/drawingml/2006/main" xmlns:r="http://schemas.openxmlformats.org/officeDocument/2006/relationships" xmlns:p="http://schemas.openxmlformats.org/presentationml/2006/main">
  <p:tag name="OFFICATWORKEXPRESSIONTAG" val="[[PowerPointImage(&quot;Logo&quot;, Translation(&quot;PP.ClaimPicture&quot;))]]"/>
  <p:tag name="OFFICEATWORKPICTUREIDENTIFIER" val="Logo"/>
</p:tagLst>
</file>

<file path=ppt/tags/tag71.xml><?xml version="1.0" encoding="utf-8"?>
<p:tagLst xmlns:a="http://schemas.openxmlformats.org/drawingml/2006/main" xmlns:r="http://schemas.openxmlformats.org/officeDocument/2006/relationships" xmlns:p="http://schemas.openxmlformats.org/presentationml/2006/main">
  <p:tag name="OFFICATWORKEXPRESSIONTAG" val="[[Translation(&quot;PP.ClosingPhrase&quot;)]]"/>
</p:tagLst>
</file>

<file path=ppt/tags/tag8.xml><?xml version="1.0" encoding="utf-8"?>
<p:tagLst xmlns:a="http://schemas.openxmlformats.org/drawingml/2006/main" xmlns:r="http://schemas.openxmlformats.org/officeDocument/2006/relationships" xmlns:p="http://schemas.openxmlformats.org/presentationml/2006/main">
  <p:tag name="OFFICATWORKEXPRESSIONTAG" val="Formatvorlagen des Textmasters bearbeiten"/>
</p:tagLst>
</file>

<file path=ppt/tags/tag9.xml><?xml version="1.0" encoding="utf-8"?>
<p:tagLst xmlns:a="http://schemas.openxmlformats.org/drawingml/2006/main" xmlns:r="http://schemas.openxmlformats.org/officeDocument/2006/relationships" xmlns:p="http://schemas.openxmlformats.org/presentationml/2006/main">
  <p:tag name="OFFICATWORKEXPRESSIONTAG" val="Agenda"/>
</p:tagLst>
</file>

<file path=ppt/theme/theme1.xml><?xml version="1.0" encoding="utf-8"?>
<a:theme xmlns:a="http://schemas.openxmlformats.org/drawingml/2006/main" name="KSSG_St.Gallen">
  <a:themeElements>
    <a:clrScheme name="KSSG_St.Gallen">
      <a:dk1>
        <a:sysClr val="windowText" lastClr="000000"/>
      </a:dk1>
      <a:lt1>
        <a:sysClr val="window" lastClr="FFFFFF"/>
      </a:lt1>
      <a:dk2>
        <a:srgbClr val="44546A"/>
      </a:dk2>
      <a:lt2>
        <a:srgbClr val="E7E6E6"/>
      </a:lt2>
      <a:accent1>
        <a:srgbClr val="A5C400"/>
      </a:accent1>
      <a:accent2>
        <a:srgbClr val="87888A"/>
      </a:accent2>
      <a:accent3>
        <a:srgbClr val="692D5A"/>
      </a:accent3>
      <a:accent4>
        <a:srgbClr val="CED2D3"/>
      </a:accent4>
      <a:accent5>
        <a:srgbClr val="004F76"/>
      </a:accent5>
      <a:accent6>
        <a:srgbClr val="86CDE1"/>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noAutofit/>
      </a:bodyPr>
      <a:lstStyle>
        <a:defPPr algn="l">
          <a:defRPr sz="7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KSSG_St.Gallen" id="{870EF777-C8C3-4A56-9A75-B33A2E5059F5}" vid="{5A170056-17BF-41DE-A4B7-47919BF84AE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DesignTheme>KSSG_St.Gallen.thmx</DesignTheme>
</file>

<file path=customXml/item2.xml><?xml version="1.0" encoding="utf-8"?>
<p:properties xmlns:p="http://schemas.microsoft.com/office/2006/metadata/properties" xmlns:xsi="http://www.w3.org/2001/XMLSchema-instance" xmlns:pc="http://schemas.microsoft.com/office/infopath/2007/PartnerControls">
  <documentManagement>
    <TaxKeywordTaxHTField xmlns="478b9f84-cbfe-4d65-9d3b-68e6377eded6">
      <Terms xmlns="http://schemas.microsoft.com/office/infopath/2007/PartnerControls"/>
    </TaxKeywordTaxHTField>
    <TaxCatchAll xmlns="484c8c59-755d-4516-b8d2-1621b38262b4"/>
    <gwkssgPublishing xmlns="478b9f84-cbfe-4d65-9d3b-68e6377eded6">In Bearbeitung</gwkssgPublishing>
    <TaxCatchAllLabel xmlns="484c8c59-755d-4516-b8d2-1621b38262b4"/>
  </documentManagement>
</p:properties>
</file>

<file path=customXml/item3.xml><?xml version="1.0" encoding="utf-8"?>
<?mso-contentType ?>
<FormTemplates xmlns="http://schemas.microsoft.com/sharepoint/v3/contenttype/forms"/>
</file>

<file path=customXml/item4.xml><?xml version="1.0" encoding="utf-8"?>
<ct:contentTypeSchema xmlns:ct="http://schemas.microsoft.com/office/2006/metadata/contentType" xmlns:ma="http://schemas.microsoft.com/office/2006/metadata/properties/metaAttributes" ct:_="" ma:_="" ma:contentTypeName="Arbeitsdokument" ma:contentTypeID="0x01010035C541E669B96F4FBA49BA27A033A8EE0100EC18134FBA50204EA554FAF68053525B" ma:contentTypeVersion="13" ma:contentTypeDescription="Ein neues Dokument erstellen." ma:contentTypeScope="" ma:versionID="af1f79ebd259ef043a7f004812bc97eb">
  <xsd:schema xmlns:xsd="http://www.w3.org/2001/XMLSchema" xmlns:xs="http://www.w3.org/2001/XMLSchema" xmlns:p="http://schemas.microsoft.com/office/2006/metadata/properties" xmlns:ns2="478b9f84-cbfe-4d65-9d3b-68e6377eded6" xmlns:ns3="484c8c59-755d-4516-b8d2-1621b38262b4" targetNamespace="http://schemas.microsoft.com/office/2006/metadata/properties" ma:root="true" ma:fieldsID="3c1f4432e9152d40ff85426b7ccca723" ns2:_="" ns3:_="">
    <xsd:import namespace="478b9f84-cbfe-4d65-9d3b-68e6377eded6"/>
    <xsd:import namespace="484c8c59-755d-4516-b8d2-1621b38262b4"/>
    <xsd:element name="properties">
      <xsd:complexType>
        <xsd:sequence>
          <xsd:element name="documentManagement">
            <xsd:complexType>
              <xsd:all>
                <xsd:element ref="ns2:gwkssgPublishing" minOccurs="0"/>
                <xsd:element ref="ns3:TaxCatchAll" minOccurs="0"/>
                <xsd:element ref="ns2:TaxKeywordTaxHTField" minOccurs="0"/>
                <xsd:element ref="ns3: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8b9f84-cbfe-4d65-9d3b-68e6377eded6" elementFormDefault="qualified">
    <xsd:import namespace="http://schemas.microsoft.com/office/2006/documentManagement/types"/>
    <xsd:import namespace="http://schemas.microsoft.com/office/infopath/2007/PartnerControls"/>
    <xsd:element name="gwkssgPublishing" ma:index="3" nillable="true" ma:displayName="Status" ma:default="In Bearbeitung" ma:format="Dropdown" ma:internalName="gwkssgPublishing" ma:readOnly="false">
      <xsd:simpleType>
        <xsd:restriction base="dms:Choice">
          <xsd:enumeration value="In Bearbeitung"/>
          <xsd:enumeration value="Freigegeben"/>
        </xsd:restriction>
      </xsd:simpleType>
    </xsd:element>
    <xsd:element name="TaxKeywordTaxHTField" ma:index="11" nillable="true" ma:taxonomy="true" ma:internalName="TaxKeywordTaxHTField" ma:taxonomyFieldName="TaxKeyword" ma:displayName="Unternehmensstichwörter" ma:readOnly="false" ma:fieldId="{23f27201-bee3-471e-b2e7-b64fd8b7ca38}" ma:taxonomyMulti="true" ma:sspId="81586bc8-47dd-4de9-815a-c1da9b42e9bc"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84c8c59-755d-4516-b8d2-1621b38262b4" elementFormDefault="qualified">
    <xsd:import namespace="http://schemas.microsoft.com/office/2006/documentManagement/types"/>
    <xsd:import namespace="http://schemas.microsoft.com/office/infopath/2007/PartnerControls"/>
    <xsd:element name="TaxCatchAll" ma:index="5" nillable="true" ma:displayName="Taxonomy Catch All Column" ma:hidden="true" ma:list="{16a939ef-b807-4b88-8768-292ed453d4a5}" ma:internalName="TaxCatchAll" ma:readOnly="false" ma:showField="CatchAllData" ma:web="478b9f84-cbfe-4d65-9d3b-68e6377eded6">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16a939ef-b807-4b88-8768-292ed453d4a5}" ma:internalName="TaxCatchAllLabel" ma:readOnly="false" ma:showField="CatchAllDataLabel" ma:web="478b9f84-cbfe-4d65-9d3b-68e6377ede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2"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FormTemplates xmlns="http://schemas.microsoft.com/sharepoint/v3/contenttype/forms"/>
</file>

<file path=customXml/itemProps1.xml><?xml version="1.0" encoding="utf-8"?>
<ds:datastoreItem xmlns:ds="http://schemas.openxmlformats.org/officeDocument/2006/customXml" ds:itemID="{97595750-54C7-49DD-B273-C9E533C43B12}"/>
</file>

<file path=customXml/itemProps2.xml><?xml version="1.0" encoding="utf-8"?>
<ds:datastoreItem xmlns:ds="http://schemas.openxmlformats.org/officeDocument/2006/customXml" ds:itemID="{3F4288DF-9155-4382-B5E6-441661B07E10}"/>
</file>

<file path=customXml/itemProps3.xml><?xml version="1.0" encoding="utf-8"?>
<ds:datastoreItem xmlns:ds="http://schemas.openxmlformats.org/officeDocument/2006/customXml" ds:itemID="{9ACAE2D3-A4C3-4748-980C-3485E40EE401}">
  <ds:schemaRefs>
    <ds:schemaRef ds:uri="http://schemas.microsoft.com/sharepoint/v3/contenttype/forms"/>
  </ds:schemaRefs>
</ds:datastoreItem>
</file>

<file path=customXml/itemProps4.xml><?xml version="1.0" encoding="utf-8"?>
<ds:datastoreItem xmlns:ds="http://schemas.openxmlformats.org/officeDocument/2006/customXml" ds:itemID="{74327BF5-B0BD-46CF-BF6D-16888DDF57F2}"/>
</file>

<file path=customXml/itemProps5.xml><?xml version="1.0" encoding="utf-8"?>
<ds:datastoreItem xmlns:ds="http://schemas.openxmlformats.org/officeDocument/2006/customXml" ds:itemID="{9ACAE2D3-A4C3-4748-980C-3485E40EE401}"/>
</file>

<file path=docProps/app.xml><?xml version="1.0" encoding="utf-8"?>
<Properties xmlns="http://schemas.openxmlformats.org/officeDocument/2006/extended-properties" xmlns:vt="http://schemas.openxmlformats.org/officeDocument/2006/docPropsVTypes">
  <Template>KSSG_St.Gallen</Template>
  <TotalTime>0</TotalTime>
  <Words>1768</Words>
  <Application>Microsoft Office PowerPoint</Application>
  <PresentationFormat>Bildschirmpräsentation (16:9)</PresentationFormat>
  <Paragraphs>174</Paragraphs>
  <Slides>25</Slides>
  <Notes>14</Notes>
  <HiddenSlides>0</HiddenSlides>
  <MMClips>1</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25</vt:i4>
      </vt:variant>
    </vt:vector>
  </HeadingPairs>
  <TitlesOfParts>
    <vt:vector size="29" baseType="lpstr">
      <vt:lpstr>Arial</vt:lpstr>
      <vt:lpstr>Calibri</vt:lpstr>
      <vt:lpstr>Symbol</vt:lpstr>
      <vt:lpstr>KSSG_St.Gallen</vt:lpstr>
      <vt:lpstr>PowerPoint-Präsentation</vt:lpstr>
      <vt:lpstr>PowerPoint-Präsentation</vt:lpstr>
      <vt:lpstr>Grundlagen  der sakralen Neuromodulation</vt:lpstr>
      <vt:lpstr>Entwicklung</vt:lpstr>
      <vt:lpstr>PowerPoint-Präsentation</vt:lpstr>
      <vt:lpstr>Wie funktioniert sakrale Neuromodulation?</vt:lpstr>
      <vt:lpstr>PowerPoint-Präsentation</vt:lpstr>
      <vt:lpstr>Welche Nerven werden stimuliert?</vt:lpstr>
      <vt:lpstr>Indikation und Anwendung</vt:lpstr>
      <vt:lpstr>Indikationen</vt:lpstr>
      <vt:lpstr>Limitationen und Kontraindikationen</vt:lpstr>
      <vt:lpstr>Klinische Ergebnisse  &amp; Langzeitwirksamkeit</vt:lpstr>
      <vt:lpstr>Chronic Pelvic Pain – Outcomes SNM</vt:lpstr>
      <vt:lpstr>Implantationstechnik &amp; postoperative Betreuung</vt:lpstr>
      <vt:lpstr>2-Schritte Implantation</vt:lpstr>
      <vt:lpstr>Intraoperativ</vt:lpstr>
      <vt:lpstr>Elektrodenimplantation</vt:lpstr>
      <vt:lpstr>Testphase</vt:lpstr>
      <vt:lpstr>Definitive Implantation und Nachkontrollen</vt:lpstr>
      <vt:lpstr>Einstellungen SNM</vt:lpstr>
      <vt:lpstr>Komplikationen</vt:lpstr>
      <vt:lpstr>PowerPoint-Präsentation</vt:lpstr>
      <vt:lpstr>Risikofaktoren für Komplikationen</vt:lpstr>
      <vt:lpstr>Fragen?</vt:lpstr>
      <vt:lpstr>PowerPoint-Präsentation</vt:lpstr>
    </vt:vector>
  </TitlesOfParts>
  <Company>officeatwork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Vorburger</dc:creator>
  <cp:lastModifiedBy>Langenauer Janine HCARE-KSSG-URO</cp:lastModifiedBy>
  <cp:revision>141</cp:revision>
  <dcterms:created xsi:type="dcterms:W3CDTF">2012-10-30T16:07:25Z</dcterms:created>
  <dcterms:modified xsi:type="dcterms:W3CDTF">2024-03-07T10:13:46Z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0x01010035C541E669B96F4FBA49BA27A033A8EE0100EC18134FBA50204EA554FAF68053525B</vt:lpwstr>
  </property>
  <property fmtid="{D5CDD505-2E9C-101B-9397-08002B2CF9AE}" pid="4" name="_dlc_DocIdItemGuid">
    <vt:lpwstr>723a4251-b3a9-4d78-8907-971b6318ec40</vt:lpwstr>
  </property>
</Properties>
</file>