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handoutMasterIdLst>
    <p:handoutMasterId r:id="rId29"/>
  </p:handoutMasterIdLst>
  <p:sldIdLst>
    <p:sldId id="295" r:id="rId5"/>
    <p:sldId id="280" r:id="rId6"/>
    <p:sldId id="320" r:id="rId7"/>
    <p:sldId id="299" r:id="rId8"/>
    <p:sldId id="327" r:id="rId9"/>
    <p:sldId id="303" r:id="rId10"/>
    <p:sldId id="329" r:id="rId11"/>
    <p:sldId id="343" r:id="rId12"/>
    <p:sldId id="301" r:id="rId13"/>
    <p:sldId id="338" r:id="rId14"/>
    <p:sldId id="321" r:id="rId15"/>
    <p:sldId id="340" r:id="rId16"/>
    <p:sldId id="330" r:id="rId17"/>
    <p:sldId id="339" r:id="rId18"/>
    <p:sldId id="331" r:id="rId19"/>
    <p:sldId id="332" r:id="rId20"/>
    <p:sldId id="337" r:id="rId21"/>
    <p:sldId id="306" r:id="rId22"/>
    <p:sldId id="319" r:id="rId23"/>
    <p:sldId id="293" r:id="rId24"/>
    <p:sldId id="342" r:id="rId25"/>
    <p:sldId id="273" r:id="rId26"/>
    <p:sldId id="296" r:id="rId2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1" autoAdjust="0"/>
    <p:restoredTop sz="84487"/>
  </p:normalViewPr>
  <p:slideViewPr>
    <p:cSldViewPr snapToGrid="0">
      <p:cViewPr varScale="1">
        <p:scale>
          <a:sx n="97" d="100"/>
          <a:sy n="97" d="100"/>
        </p:scale>
        <p:origin x="122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9E359F-3348-4F78-AB87-DB2A8B0B309D}" type="doc">
      <dgm:prSet loTypeId="urn:microsoft.com/office/officeart/2005/8/layout/process1" loCatId="process" qsTypeId="urn:microsoft.com/office/officeart/2005/8/quickstyle/simple1" qsCatId="simple" csTypeId="urn:microsoft.com/office/officeart/2005/8/colors/accent1_2" csCatId="accent1" phldr="1"/>
      <dgm:spPr/>
    </dgm:pt>
    <dgm:pt modelId="{6F78896D-C942-4E89-91C3-599070EC3AB5}">
      <dgm:prSet phldrT="[Text]"/>
      <dgm:spPr/>
      <dgm:t>
        <a:bodyPr/>
        <a:lstStyle/>
        <a:p>
          <a:r>
            <a:rPr lang="de-DE" dirty="0"/>
            <a:t>6 </a:t>
          </a:r>
          <a:r>
            <a:rPr lang="de-DE" dirty="0" err="1"/>
            <a:t>Weeks</a:t>
          </a:r>
          <a:endParaRPr lang="de-DE" dirty="0"/>
        </a:p>
      </dgm:t>
    </dgm:pt>
    <dgm:pt modelId="{4CEDEACB-035C-4630-8826-0156BD3BFDA7}" type="parTrans" cxnId="{ED38FC21-CFA2-4DE6-8F9B-2837ABB5AA84}">
      <dgm:prSet/>
      <dgm:spPr/>
      <dgm:t>
        <a:bodyPr/>
        <a:lstStyle/>
        <a:p>
          <a:endParaRPr lang="de-DE"/>
        </a:p>
      </dgm:t>
    </dgm:pt>
    <dgm:pt modelId="{C84EAB20-4BA3-407F-A1F1-21BC40B37516}" type="sibTrans" cxnId="{ED38FC21-CFA2-4DE6-8F9B-2837ABB5AA84}">
      <dgm:prSet/>
      <dgm:spPr/>
      <dgm:t>
        <a:bodyPr/>
        <a:lstStyle/>
        <a:p>
          <a:endParaRPr lang="de-DE"/>
        </a:p>
      </dgm:t>
    </dgm:pt>
    <dgm:pt modelId="{715734F6-9C9C-441F-847E-799475083548}">
      <dgm:prSet phldrT="[Text]"/>
      <dgm:spPr/>
      <dgm:t>
        <a:bodyPr/>
        <a:lstStyle/>
        <a:p>
          <a:r>
            <a:rPr lang="de-DE" dirty="0"/>
            <a:t>6 </a:t>
          </a:r>
          <a:r>
            <a:rPr lang="de-DE" dirty="0" err="1"/>
            <a:t>Months</a:t>
          </a:r>
          <a:endParaRPr lang="de-DE" dirty="0"/>
        </a:p>
      </dgm:t>
    </dgm:pt>
    <dgm:pt modelId="{35EB172C-24D3-4844-83A6-745D813BC427}" type="parTrans" cxnId="{F376470E-41FE-48A2-A813-C7C2627DA9AC}">
      <dgm:prSet/>
      <dgm:spPr/>
      <dgm:t>
        <a:bodyPr/>
        <a:lstStyle/>
        <a:p>
          <a:endParaRPr lang="de-DE"/>
        </a:p>
      </dgm:t>
    </dgm:pt>
    <dgm:pt modelId="{787AC8D5-D6C5-4405-BC4E-6C5CEFEE3B2C}" type="sibTrans" cxnId="{F376470E-41FE-48A2-A813-C7C2627DA9AC}">
      <dgm:prSet/>
      <dgm:spPr/>
      <dgm:t>
        <a:bodyPr/>
        <a:lstStyle/>
        <a:p>
          <a:endParaRPr lang="de-DE"/>
        </a:p>
      </dgm:t>
    </dgm:pt>
    <dgm:pt modelId="{3919E8F7-A989-47B2-ACE2-FD5C5E3025CB}">
      <dgm:prSet phldrT="[Text]"/>
      <dgm:spPr/>
      <dgm:t>
        <a:bodyPr/>
        <a:lstStyle/>
        <a:p>
          <a:r>
            <a:rPr lang="de-DE" dirty="0"/>
            <a:t>1 Year</a:t>
          </a:r>
        </a:p>
      </dgm:t>
    </dgm:pt>
    <dgm:pt modelId="{216B7984-3BB5-47D1-B731-28D001685E6D}" type="parTrans" cxnId="{A5E7DA94-6537-4299-A018-290E13324495}">
      <dgm:prSet/>
      <dgm:spPr/>
      <dgm:t>
        <a:bodyPr/>
        <a:lstStyle/>
        <a:p>
          <a:endParaRPr lang="de-DE"/>
        </a:p>
      </dgm:t>
    </dgm:pt>
    <dgm:pt modelId="{29967457-87FE-43E1-8377-8EA1566A86F0}" type="sibTrans" cxnId="{A5E7DA94-6537-4299-A018-290E13324495}">
      <dgm:prSet/>
      <dgm:spPr/>
      <dgm:t>
        <a:bodyPr/>
        <a:lstStyle/>
        <a:p>
          <a:endParaRPr lang="de-DE"/>
        </a:p>
      </dgm:t>
    </dgm:pt>
    <dgm:pt modelId="{F37CA065-B616-4AC9-B6A5-615E0C834FD7}">
      <dgm:prSet/>
      <dgm:spPr/>
      <dgm:t>
        <a:bodyPr/>
        <a:lstStyle/>
        <a:p>
          <a:r>
            <a:rPr lang="de-DE" dirty="0"/>
            <a:t>2 </a:t>
          </a:r>
          <a:r>
            <a:rPr lang="de-DE" dirty="0" err="1"/>
            <a:t>Years</a:t>
          </a:r>
          <a:endParaRPr lang="de-DE" dirty="0"/>
        </a:p>
      </dgm:t>
    </dgm:pt>
    <dgm:pt modelId="{727E1789-2CBB-44DD-99E0-30FE328E1A8A}" type="parTrans" cxnId="{E6E5CB35-EB00-41DD-8772-A22A99DCDE80}">
      <dgm:prSet/>
      <dgm:spPr/>
      <dgm:t>
        <a:bodyPr/>
        <a:lstStyle/>
        <a:p>
          <a:endParaRPr lang="de-DE"/>
        </a:p>
      </dgm:t>
    </dgm:pt>
    <dgm:pt modelId="{5CCC98A3-81F3-45B2-98F8-063FA7B01BE5}" type="sibTrans" cxnId="{E6E5CB35-EB00-41DD-8772-A22A99DCDE80}">
      <dgm:prSet/>
      <dgm:spPr/>
      <dgm:t>
        <a:bodyPr/>
        <a:lstStyle/>
        <a:p>
          <a:endParaRPr lang="de-DE"/>
        </a:p>
      </dgm:t>
    </dgm:pt>
    <dgm:pt modelId="{B520B7BA-D933-482E-8017-6D8FBFDE90E4}">
      <dgm:prSet/>
      <dgm:spPr/>
      <dgm:t>
        <a:bodyPr/>
        <a:lstStyle/>
        <a:p>
          <a:r>
            <a:rPr lang="de-DE" dirty="0"/>
            <a:t>5 </a:t>
          </a:r>
          <a:r>
            <a:rPr lang="de-DE" dirty="0" err="1"/>
            <a:t>Years</a:t>
          </a:r>
          <a:endParaRPr lang="de-DE" dirty="0"/>
        </a:p>
      </dgm:t>
    </dgm:pt>
    <dgm:pt modelId="{1E22E4E3-60DB-42C1-AB6A-F8FCA44D7B2E}" type="parTrans" cxnId="{A0616F0B-C35F-4351-887E-506C9C651D04}">
      <dgm:prSet/>
      <dgm:spPr/>
      <dgm:t>
        <a:bodyPr/>
        <a:lstStyle/>
        <a:p>
          <a:endParaRPr lang="de-DE"/>
        </a:p>
      </dgm:t>
    </dgm:pt>
    <dgm:pt modelId="{0A600002-C7E0-43FC-B0E2-E4B30FBDA712}" type="sibTrans" cxnId="{A0616F0B-C35F-4351-887E-506C9C651D04}">
      <dgm:prSet/>
      <dgm:spPr/>
      <dgm:t>
        <a:bodyPr/>
        <a:lstStyle/>
        <a:p>
          <a:endParaRPr lang="de-DE"/>
        </a:p>
      </dgm:t>
    </dgm:pt>
    <dgm:pt modelId="{49541602-0C88-435C-BA32-03E496AA9709}">
      <dgm:prSet/>
      <dgm:spPr/>
      <dgm:t>
        <a:bodyPr/>
        <a:lstStyle/>
        <a:p>
          <a:r>
            <a:rPr lang="de-DE" dirty="0"/>
            <a:t>10 </a:t>
          </a:r>
          <a:r>
            <a:rPr lang="de-DE" dirty="0" err="1"/>
            <a:t>Years</a:t>
          </a:r>
          <a:endParaRPr lang="de-DE" dirty="0"/>
        </a:p>
      </dgm:t>
    </dgm:pt>
    <dgm:pt modelId="{DFBBE80D-6EFB-490C-9E08-0D23629F1C80}" type="parTrans" cxnId="{71C2DB67-FFF6-4F8B-ABC8-9B616EB21C42}">
      <dgm:prSet/>
      <dgm:spPr/>
      <dgm:t>
        <a:bodyPr/>
        <a:lstStyle/>
        <a:p>
          <a:endParaRPr lang="de-DE"/>
        </a:p>
      </dgm:t>
    </dgm:pt>
    <dgm:pt modelId="{C820ADC5-6597-4BF7-ACF8-02ED5EDE5680}" type="sibTrans" cxnId="{71C2DB67-FFF6-4F8B-ABC8-9B616EB21C42}">
      <dgm:prSet/>
      <dgm:spPr/>
      <dgm:t>
        <a:bodyPr/>
        <a:lstStyle/>
        <a:p>
          <a:endParaRPr lang="de-DE"/>
        </a:p>
      </dgm:t>
    </dgm:pt>
    <dgm:pt modelId="{71F7992A-A216-47F9-AE45-FC78BDA7196F}" type="pres">
      <dgm:prSet presAssocID="{889E359F-3348-4F78-AB87-DB2A8B0B309D}" presName="Name0" presStyleCnt="0">
        <dgm:presLayoutVars>
          <dgm:dir/>
          <dgm:resizeHandles val="exact"/>
        </dgm:presLayoutVars>
      </dgm:prSet>
      <dgm:spPr/>
    </dgm:pt>
    <dgm:pt modelId="{DCFA6F5C-DEAB-44D6-A267-00A57A93207A}" type="pres">
      <dgm:prSet presAssocID="{6F78896D-C942-4E89-91C3-599070EC3AB5}" presName="node" presStyleLbl="node1" presStyleIdx="0" presStyleCnt="6" custLinFactNeighborX="-58582" custLinFactNeighborY="2453">
        <dgm:presLayoutVars>
          <dgm:bulletEnabled val="1"/>
        </dgm:presLayoutVars>
      </dgm:prSet>
      <dgm:spPr/>
      <dgm:t>
        <a:bodyPr/>
        <a:lstStyle/>
        <a:p>
          <a:endParaRPr lang="de-DE"/>
        </a:p>
      </dgm:t>
    </dgm:pt>
    <dgm:pt modelId="{F286C3F2-FDCC-4B71-ADC3-D79E6D958F4B}" type="pres">
      <dgm:prSet presAssocID="{C84EAB20-4BA3-407F-A1F1-21BC40B37516}" presName="sibTrans" presStyleLbl="sibTrans2D1" presStyleIdx="0" presStyleCnt="5"/>
      <dgm:spPr/>
      <dgm:t>
        <a:bodyPr/>
        <a:lstStyle/>
        <a:p>
          <a:endParaRPr lang="de-DE"/>
        </a:p>
      </dgm:t>
    </dgm:pt>
    <dgm:pt modelId="{6D8EF4BE-1865-4DCF-98C9-8F17BADBE450}" type="pres">
      <dgm:prSet presAssocID="{C84EAB20-4BA3-407F-A1F1-21BC40B37516}" presName="connectorText" presStyleLbl="sibTrans2D1" presStyleIdx="0" presStyleCnt="5"/>
      <dgm:spPr/>
      <dgm:t>
        <a:bodyPr/>
        <a:lstStyle/>
        <a:p>
          <a:endParaRPr lang="de-DE"/>
        </a:p>
      </dgm:t>
    </dgm:pt>
    <dgm:pt modelId="{F076EAD3-5B5B-4037-86E3-E1EA23594836}" type="pres">
      <dgm:prSet presAssocID="{715734F6-9C9C-441F-847E-799475083548}" presName="node" presStyleLbl="node1" presStyleIdx="1" presStyleCnt="6">
        <dgm:presLayoutVars>
          <dgm:bulletEnabled val="1"/>
        </dgm:presLayoutVars>
      </dgm:prSet>
      <dgm:spPr/>
      <dgm:t>
        <a:bodyPr/>
        <a:lstStyle/>
        <a:p>
          <a:endParaRPr lang="de-DE"/>
        </a:p>
      </dgm:t>
    </dgm:pt>
    <dgm:pt modelId="{EAE3470E-D836-4E67-AFA0-412781DB1B11}" type="pres">
      <dgm:prSet presAssocID="{787AC8D5-D6C5-4405-BC4E-6C5CEFEE3B2C}" presName="sibTrans" presStyleLbl="sibTrans2D1" presStyleIdx="1" presStyleCnt="5"/>
      <dgm:spPr/>
      <dgm:t>
        <a:bodyPr/>
        <a:lstStyle/>
        <a:p>
          <a:endParaRPr lang="de-DE"/>
        </a:p>
      </dgm:t>
    </dgm:pt>
    <dgm:pt modelId="{BC2A5FC9-67A9-4368-9B54-D33A368A0A56}" type="pres">
      <dgm:prSet presAssocID="{787AC8D5-D6C5-4405-BC4E-6C5CEFEE3B2C}" presName="connectorText" presStyleLbl="sibTrans2D1" presStyleIdx="1" presStyleCnt="5"/>
      <dgm:spPr/>
      <dgm:t>
        <a:bodyPr/>
        <a:lstStyle/>
        <a:p>
          <a:endParaRPr lang="de-DE"/>
        </a:p>
      </dgm:t>
    </dgm:pt>
    <dgm:pt modelId="{8A032A93-D6BE-48CE-BD03-770B2E29E7BA}" type="pres">
      <dgm:prSet presAssocID="{3919E8F7-A989-47B2-ACE2-FD5C5E3025CB}" presName="node" presStyleLbl="node1" presStyleIdx="2" presStyleCnt="6">
        <dgm:presLayoutVars>
          <dgm:bulletEnabled val="1"/>
        </dgm:presLayoutVars>
      </dgm:prSet>
      <dgm:spPr/>
      <dgm:t>
        <a:bodyPr/>
        <a:lstStyle/>
        <a:p>
          <a:endParaRPr lang="de-DE"/>
        </a:p>
      </dgm:t>
    </dgm:pt>
    <dgm:pt modelId="{6510CDF9-D022-4308-BF94-3B98E6C64526}" type="pres">
      <dgm:prSet presAssocID="{29967457-87FE-43E1-8377-8EA1566A86F0}" presName="sibTrans" presStyleLbl="sibTrans2D1" presStyleIdx="2" presStyleCnt="5"/>
      <dgm:spPr/>
      <dgm:t>
        <a:bodyPr/>
        <a:lstStyle/>
        <a:p>
          <a:endParaRPr lang="de-DE"/>
        </a:p>
      </dgm:t>
    </dgm:pt>
    <dgm:pt modelId="{9217D23C-5A1C-4802-840A-08771938497A}" type="pres">
      <dgm:prSet presAssocID="{29967457-87FE-43E1-8377-8EA1566A86F0}" presName="connectorText" presStyleLbl="sibTrans2D1" presStyleIdx="2" presStyleCnt="5"/>
      <dgm:spPr/>
      <dgm:t>
        <a:bodyPr/>
        <a:lstStyle/>
        <a:p>
          <a:endParaRPr lang="de-DE"/>
        </a:p>
      </dgm:t>
    </dgm:pt>
    <dgm:pt modelId="{53C916C3-8906-4836-BF4D-C3CFE02CDDFA}" type="pres">
      <dgm:prSet presAssocID="{F37CA065-B616-4AC9-B6A5-615E0C834FD7}" presName="node" presStyleLbl="node1" presStyleIdx="3" presStyleCnt="6">
        <dgm:presLayoutVars>
          <dgm:bulletEnabled val="1"/>
        </dgm:presLayoutVars>
      </dgm:prSet>
      <dgm:spPr/>
      <dgm:t>
        <a:bodyPr/>
        <a:lstStyle/>
        <a:p>
          <a:endParaRPr lang="de-DE"/>
        </a:p>
      </dgm:t>
    </dgm:pt>
    <dgm:pt modelId="{35C555F7-D9D2-427A-AB32-B801131FD318}" type="pres">
      <dgm:prSet presAssocID="{5CCC98A3-81F3-45B2-98F8-063FA7B01BE5}" presName="sibTrans" presStyleLbl="sibTrans2D1" presStyleIdx="3" presStyleCnt="5"/>
      <dgm:spPr/>
      <dgm:t>
        <a:bodyPr/>
        <a:lstStyle/>
        <a:p>
          <a:endParaRPr lang="de-DE"/>
        </a:p>
      </dgm:t>
    </dgm:pt>
    <dgm:pt modelId="{43FA75E0-DE3E-4B9D-9CCE-69BB01B8F673}" type="pres">
      <dgm:prSet presAssocID="{5CCC98A3-81F3-45B2-98F8-063FA7B01BE5}" presName="connectorText" presStyleLbl="sibTrans2D1" presStyleIdx="3" presStyleCnt="5"/>
      <dgm:spPr/>
      <dgm:t>
        <a:bodyPr/>
        <a:lstStyle/>
        <a:p>
          <a:endParaRPr lang="de-DE"/>
        </a:p>
      </dgm:t>
    </dgm:pt>
    <dgm:pt modelId="{0E5E38F2-94AA-40BE-8B9D-583DF724BB21}" type="pres">
      <dgm:prSet presAssocID="{B520B7BA-D933-482E-8017-6D8FBFDE90E4}" presName="node" presStyleLbl="node1" presStyleIdx="4" presStyleCnt="6">
        <dgm:presLayoutVars>
          <dgm:bulletEnabled val="1"/>
        </dgm:presLayoutVars>
      </dgm:prSet>
      <dgm:spPr/>
      <dgm:t>
        <a:bodyPr/>
        <a:lstStyle/>
        <a:p>
          <a:endParaRPr lang="de-DE"/>
        </a:p>
      </dgm:t>
    </dgm:pt>
    <dgm:pt modelId="{D839D9E2-BCDA-42CF-97CD-F69E3B9D8C31}" type="pres">
      <dgm:prSet presAssocID="{0A600002-C7E0-43FC-B0E2-E4B30FBDA712}" presName="sibTrans" presStyleLbl="sibTrans2D1" presStyleIdx="4" presStyleCnt="5"/>
      <dgm:spPr/>
      <dgm:t>
        <a:bodyPr/>
        <a:lstStyle/>
        <a:p>
          <a:endParaRPr lang="de-DE"/>
        </a:p>
      </dgm:t>
    </dgm:pt>
    <dgm:pt modelId="{B5B7D3A8-7AB3-4F88-ABC2-796DFFBD3E7E}" type="pres">
      <dgm:prSet presAssocID="{0A600002-C7E0-43FC-B0E2-E4B30FBDA712}" presName="connectorText" presStyleLbl="sibTrans2D1" presStyleIdx="4" presStyleCnt="5"/>
      <dgm:spPr/>
      <dgm:t>
        <a:bodyPr/>
        <a:lstStyle/>
        <a:p>
          <a:endParaRPr lang="de-DE"/>
        </a:p>
      </dgm:t>
    </dgm:pt>
    <dgm:pt modelId="{BD296922-0549-4561-A0DF-A358AA0ED4C9}" type="pres">
      <dgm:prSet presAssocID="{49541602-0C88-435C-BA32-03E496AA9709}" presName="node" presStyleLbl="node1" presStyleIdx="5" presStyleCnt="6">
        <dgm:presLayoutVars>
          <dgm:bulletEnabled val="1"/>
        </dgm:presLayoutVars>
      </dgm:prSet>
      <dgm:spPr/>
      <dgm:t>
        <a:bodyPr/>
        <a:lstStyle/>
        <a:p>
          <a:endParaRPr lang="de-DE"/>
        </a:p>
      </dgm:t>
    </dgm:pt>
  </dgm:ptLst>
  <dgm:cxnLst>
    <dgm:cxn modelId="{BA40C854-D60A-4696-B0C1-C3B1261F1F44}" type="presOf" srcId="{29967457-87FE-43E1-8377-8EA1566A86F0}" destId="{9217D23C-5A1C-4802-840A-08771938497A}" srcOrd="1" destOrd="0" presId="urn:microsoft.com/office/officeart/2005/8/layout/process1"/>
    <dgm:cxn modelId="{C3547BC7-C5B1-40B7-A6C8-86EBB2AC912D}" type="presOf" srcId="{6F78896D-C942-4E89-91C3-599070EC3AB5}" destId="{DCFA6F5C-DEAB-44D6-A267-00A57A93207A}" srcOrd="0" destOrd="0" presId="urn:microsoft.com/office/officeart/2005/8/layout/process1"/>
    <dgm:cxn modelId="{94684A4B-72BC-4CBF-B1BF-CB57D102704F}" type="presOf" srcId="{0A600002-C7E0-43FC-B0E2-E4B30FBDA712}" destId="{B5B7D3A8-7AB3-4F88-ABC2-796DFFBD3E7E}" srcOrd="1" destOrd="0" presId="urn:microsoft.com/office/officeart/2005/8/layout/process1"/>
    <dgm:cxn modelId="{F376470E-41FE-48A2-A813-C7C2627DA9AC}" srcId="{889E359F-3348-4F78-AB87-DB2A8B0B309D}" destId="{715734F6-9C9C-441F-847E-799475083548}" srcOrd="1" destOrd="0" parTransId="{35EB172C-24D3-4844-83A6-745D813BC427}" sibTransId="{787AC8D5-D6C5-4405-BC4E-6C5CEFEE3B2C}"/>
    <dgm:cxn modelId="{8D3053B0-DC33-4323-B3D5-70BE4241F7F7}" type="presOf" srcId="{715734F6-9C9C-441F-847E-799475083548}" destId="{F076EAD3-5B5B-4037-86E3-E1EA23594836}" srcOrd="0" destOrd="0" presId="urn:microsoft.com/office/officeart/2005/8/layout/process1"/>
    <dgm:cxn modelId="{69A656E6-1E2E-4348-B573-CAF28E0C3323}" type="presOf" srcId="{C84EAB20-4BA3-407F-A1F1-21BC40B37516}" destId="{6D8EF4BE-1865-4DCF-98C9-8F17BADBE450}" srcOrd="1" destOrd="0" presId="urn:microsoft.com/office/officeart/2005/8/layout/process1"/>
    <dgm:cxn modelId="{8803C6CE-6B3C-4E93-BCBB-7BCA71564FEB}" type="presOf" srcId="{0A600002-C7E0-43FC-B0E2-E4B30FBDA712}" destId="{D839D9E2-BCDA-42CF-97CD-F69E3B9D8C31}" srcOrd="0" destOrd="0" presId="urn:microsoft.com/office/officeart/2005/8/layout/process1"/>
    <dgm:cxn modelId="{9A25C087-7988-401E-9EB3-55A0A63B5553}" type="presOf" srcId="{787AC8D5-D6C5-4405-BC4E-6C5CEFEE3B2C}" destId="{EAE3470E-D836-4E67-AFA0-412781DB1B11}" srcOrd="0" destOrd="0" presId="urn:microsoft.com/office/officeart/2005/8/layout/process1"/>
    <dgm:cxn modelId="{A5E7DA94-6537-4299-A018-290E13324495}" srcId="{889E359F-3348-4F78-AB87-DB2A8B0B309D}" destId="{3919E8F7-A989-47B2-ACE2-FD5C5E3025CB}" srcOrd="2" destOrd="0" parTransId="{216B7984-3BB5-47D1-B731-28D001685E6D}" sibTransId="{29967457-87FE-43E1-8377-8EA1566A86F0}"/>
    <dgm:cxn modelId="{1D5FC192-AF4C-4D0C-A99E-18D4EE41F0CF}" type="presOf" srcId="{5CCC98A3-81F3-45B2-98F8-063FA7B01BE5}" destId="{43FA75E0-DE3E-4B9D-9CCE-69BB01B8F673}" srcOrd="1" destOrd="0" presId="urn:microsoft.com/office/officeart/2005/8/layout/process1"/>
    <dgm:cxn modelId="{002FAFDF-F257-4060-88F2-AC722A7C8DC0}" type="presOf" srcId="{5CCC98A3-81F3-45B2-98F8-063FA7B01BE5}" destId="{35C555F7-D9D2-427A-AB32-B801131FD318}" srcOrd="0" destOrd="0" presId="urn:microsoft.com/office/officeart/2005/8/layout/process1"/>
    <dgm:cxn modelId="{88561F5F-F06C-4553-8EB9-CF86C15154A8}" type="presOf" srcId="{B520B7BA-D933-482E-8017-6D8FBFDE90E4}" destId="{0E5E38F2-94AA-40BE-8B9D-583DF724BB21}" srcOrd="0" destOrd="0" presId="urn:microsoft.com/office/officeart/2005/8/layout/process1"/>
    <dgm:cxn modelId="{407E53AA-007C-413E-803B-9215D2C57102}" type="presOf" srcId="{787AC8D5-D6C5-4405-BC4E-6C5CEFEE3B2C}" destId="{BC2A5FC9-67A9-4368-9B54-D33A368A0A56}" srcOrd="1" destOrd="0" presId="urn:microsoft.com/office/officeart/2005/8/layout/process1"/>
    <dgm:cxn modelId="{25B6DC1F-086F-4305-9C03-318C93B1F181}" type="presOf" srcId="{C84EAB20-4BA3-407F-A1F1-21BC40B37516}" destId="{F286C3F2-FDCC-4B71-ADC3-D79E6D958F4B}" srcOrd="0" destOrd="0" presId="urn:microsoft.com/office/officeart/2005/8/layout/process1"/>
    <dgm:cxn modelId="{1CD2E0FC-659E-4DFB-8258-A58E7537EF41}" type="presOf" srcId="{29967457-87FE-43E1-8377-8EA1566A86F0}" destId="{6510CDF9-D022-4308-BF94-3B98E6C64526}" srcOrd="0" destOrd="0" presId="urn:microsoft.com/office/officeart/2005/8/layout/process1"/>
    <dgm:cxn modelId="{ED38FC21-CFA2-4DE6-8F9B-2837ABB5AA84}" srcId="{889E359F-3348-4F78-AB87-DB2A8B0B309D}" destId="{6F78896D-C942-4E89-91C3-599070EC3AB5}" srcOrd="0" destOrd="0" parTransId="{4CEDEACB-035C-4630-8826-0156BD3BFDA7}" sibTransId="{C84EAB20-4BA3-407F-A1F1-21BC40B37516}"/>
    <dgm:cxn modelId="{FAA22C07-4AB7-4D9C-982D-93480C0DAC57}" type="presOf" srcId="{3919E8F7-A989-47B2-ACE2-FD5C5E3025CB}" destId="{8A032A93-D6BE-48CE-BD03-770B2E29E7BA}" srcOrd="0" destOrd="0" presId="urn:microsoft.com/office/officeart/2005/8/layout/process1"/>
    <dgm:cxn modelId="{BAB78775-4C65-41D0-A451-1E5A54156911}" type="presOf" srcId="{49541602-0C88-435C-BA32-03E496AA9709}" destId="{BD296922-0549-4561-A0DF-A358AA0ED4C9}" srcOrd="0" destOrd="0" presId="urn:microsoft.com/office/officeart/2005/8/layout/process1"/>
    <dgm:cxn modelId="{A0616F0B-C35F-4351-887E-506C9C651D04}" srcId="{889E359F-3348-4F78-AB87-DB2A8B0B309D}" destId="{B520B7BA-D933-482E-8017-6D8FBFDE90E4}" srcOrd="4" destOrd="0" parTransId="{1E22E4E3-60DB-42C1-AB6A-F8FCA44D7B2E}" sibTransId="{0A600002-C7E0-43FC-B0E2-E4B30FBDA712}"/>
    <dgm:cxn modelId="{9DC0E9EF-51D2-4223-AA62-253EF9C82851}" type="presOf" srcId="{889E359F-3348-4F78-AB87-DB2A8B0B309D}" destId="{71F7992A-A216-47F9-AE45-FC78BDA7196F}" srcOrd="0" destOrd="0" presId="urn:microsoft.com/office/officeart/2005/8/layout/process1"/>
    <dgm:cxn modelId="{E6E5CB35-EB00-41DD-8772-A22A99DCDE80}" srcId="{889E359F-3348-4F78-AB87-DB2A8B0B309D}" destId="{F37CA065-B616-4AC9-B6A5-615E0C834FD7}" srcOrd="3" destOrd="0" parTransId="{727E1789-2CBB-44DD-99E0-30FE328E1A8A}" sibTransId="{5CCC98A3-81F3-45B2-98F8-063FA7B01BE5}"/>
    <dgm:cxn modelId="{A43F8675-892E-47B8-AE6E-5D40E97E1C11}" type="presOf" srcId="{F37CA065-B616-4AC9-B6A5-615E0C834FD7}" destId="{53C916C3-8906-4836-BF4D-C3CFE02CDDFA}" srcOrd="0" destOrd="0" presId="urn:microsoft.com/office/officeart/2005/8/layout/process1"/>
    <dgm:cxn modelId="{71C2DB67-FFF6-4F8B-ABC8-9B616EB21C42}" srcId="{889E359F-3348-4F78-AB87-DB2A8B0B309D}" destId="{49541602-0C88-435C-BA32-03E496AA9709}" srcOrd="5" destOrd="0" parTransId="{DFBBE80D-6EFB-490C-9E08-0D23629F1C80}" sibTransId="{C820ADC5-6597-4BF7-ACF8-02ED5EDE5680}"/>
    <dgm:cxn modelId="{0E0A1C59-ABCD-4023-8343-01423AA3ECE9}" type="presParOf" srcId="{71F7992A-A216-47F9-AE45-FC78BDA7196F}" destId="{DCFA6F5C-DEAB-44D6-A267-00A57A93207A}" srcOrd="0" destOrd="0" presId="urn:microsoft.com/office/officeart/2005/8/layout/process1"/>
    <dgm:cxn modelId="{B2C33D8D-6F3E-4EE4-A8D0-5FE3D9DECD00}" type="presParOf" srcId="{71F7992A-A216-47F9-AE45-FC78BDA7196F}" destId="{F286C3F2-FDCC-4B71-ADC3-D79E6D958F4B}" srcOrd="1" destOrd="0" presId="urn:microsoft.com/office/officeart/2005/8/layout/process1"/>
    <dgm:cxn modelId="{22B4FB4E-2A53-4340-8A51-A6B9216B5B1A}" type="presParOf" srcId="{F286C3F2-FDCC-4B71-ADC3-D79E6D958F4B}" destId="{6D8EF4BE-1865-4DCF-98C9-8F17BADBE450}" srcOrd="0" destOrd="0" presId="urn:microsoft.com/office/officeart/2005/8/layout/process1"/>
    <dgm:cxn modelId="{4AA917B9-800C-4AB2-A81F-1D5C9007F543}" type="presParOf" srcId="{71F7992A-A216-47F9-AE45-FC78BDA7196F}" destId="{F076EAD3-5B5B-4037-86E3-E1EA23594836}" srcOrd="2" destOrd="0" presId="urn:microsoft.com/office/officeart/2005/8/layout/process1"/>
    <dgm:cxn modelId="{D5CB5C10-FB49-4D1F-8448-432B8179AFF2}" type="presParOf" srcId="{71F7992A-A216-47F9-AE45-FC78BDA7196F}" destId="{EAE3470E-D836-4E67-AFA0-412781DB1B11}" srcOrd="3" destOrd="0" presId="urn:microsoft.com/office/officeart/2005/8/layout/process1"/>
    <dgm:cxn modelId="{061F8C5B-EFB3-4C29-9EA2-FB898300F1F4}" type="presParOf" srcId="{EAE3470E-D836-4E67-AFA0-412781DB1B11}" destId="{BC2A5FC9-67A9-4368-9B54-D33A368A0A56}" srcOrd="0" destOrd="0" presId="urn:microsoft.com/office/officeart/2005/8/layout/process1"/>
    <dgm:cxn modelId="{EADC191A-3C2E-432A-BDA8-EC2C248BE9A7}" type="presParOf" srcId="{71F7992A-A216-47F9-AE45-FC78BDA7196F}" destId="{8A032A93-D6BE-48CE-BD03-770B2E29E7BA}" srcOrd="4" destOrd="0" presId="urn:microsoft.com/office/officeart/2005/8/layout/process1"/>
    <dgm:cxn modelId="{97A13148-1702-462F-A56A-AD191A47E0DB}" type="presParOf" srcId="{71F7992A-A216-47F9-AE45-FC78BDA7196F}" destId="{6510CDF9-D022-4308-BF94-3B98E6C64526}" srcOrd="5" destOrd="0" presId="urn:microsoft.com/office/officeart/2005/8/layout/process1"/>
    <dgm:cxn modelId="{8E0B8574-EF02-41AB-A77A-86E23BE97F17}" type="presParOf" srcId="{6510CDF9-D022-4308-BF94-3B98E6C64526}" destId="{9217D23C-5A1C-4802-840A-08771938497A}" srcOrd="0" destOrd="0" presId="urn:microsoft.com/office/officeart/2005/8/layout/process1"/>
    <dgm:cxn modelId="{B65E3559-9911-4C48-A858-965A6DFEFCD2}" type="presParOf" srcId="{71F7992A-A216-47F9-AE45-FC78BDA7196F}" destId="{53C916C3-8906-4836-BF4D-C3CFE02CDDFA}" srcOrd="6" destOrd="0" presId="urn:microsoft.com/office/officeart/2005/8/layout/process1"/>
    <dgm:cxn modelId="{B26192C5-7DC0-4DBD-A9DF-5B51936C2470}" type="presParOf" srcId="{71F7992A-A216-47F9-AE45-FC78BDA7196F}" destId="{35C555F7-D9D2-427A-AB32-B801131FD318}" srcOrd="7" destOrd="0" presId="urn:microsoft.com/office/officeart/2005/8/layout/process1"/>
    <dgm:cxn modelId="{F5A39F94-2473-43D7-9540-91179106C3A4}" type="presParOf" srcId="{35C555F7-D9D2-427A-AB32-B801131FD318}" destId="{43FA75E0-DE3E-4B9D-9CCE-69BB01B8F673}" srcOrd="0" destOrd="0" presId="urn:microsoft.com/office/officeart/2005/8/layout/process1"/>
    <dgm:cxn modelId="{ADE3B80D-33FA-49EC-A6B2-7A2B252BC380}" type="presParOf" srcId="{71F7992A-A216-47F9-AE45-FC78BDA7196F}" destId="{0E5E38F2-94AA-40BE-8B9D-583DF724BB21}" srcOrd="8" destOrd="0" presId="urn:microsoft.com/office/officeart/2005/8/layout/process1"/>
    <dgm:cxn modelId="{CEEC8D39-A344-4CB2-8319-85D6C6D69717}" type="presParOf" srcId="{71F7992A-A216-47F9-AE45-FC78BDA7196F}" destId="{D839D9E2-BCDA-42CF-97CD-F69E3B9D8C31}" srcOrd="9" destOrd="0" presId="urn:microsoft.com/office/officeart/2005/8/layout/process1"/>
    <dgm:cxn modelId="{0150E2DF-6649-478B-8638-68937F887B5A}" type="presParOf" srcId="{D839D9E2-BCDA-42CF-97CD-F69E3B9D8C31}" destId="{B5B7D3A8-7AB3-4F88-ABC2-796DFFBD3E7E}" srcOrd="0" destOrd="0" presId="urn:microsoft.com/office/officeart/2005/8/layout/process1"/>
    <dgm:cxn modelId="{E48D900E-99E7-4A9F-B832-C2643CEFF79B}" type="presParOf" srcId="{71F7992A-A216-47F9-AE45-FC78BDA7196F}" destId="{BD296922-0549-4561-A0DF-A358AA0ED4C9}"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5AB08D-E4F4-4EC5-A6C9-68450501BE0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0A567C7-3C6D-4EAE-80FD-10BB373CF1ED}">
      <dgm:prSet/>
      <dgm:spPr/>
      <dgm:t>
        <a:bodyPr/>
        <a:lstStyle/>
        <a:p>
          <a:r>
            <a:rPr lang="it-CH"/>
            <a:t>LVMR (rLVMR)</a:t>
          </a:r>
          <a:endParaRPr lang="en-US"/>
        </a:p>
      </dgm:t>
    </dgm:pt>
    <dgm:pt modelId="{A5205A1E-FB5C-46BE-A618-BEDF8B027694}" type="parTrans" cxnId="{F4097B5F-0CF2-48DE-B83E-A8A17FDB8FA6}">
      <dgm:prSet/>
      <dgm:spPr/>
      <dgm:t>
        <a:bodyPr/>
        <a:lstStyle/>
        <a:p>
          <a:endParaRPr lang="en-US"/>
        </a:p>
      </dgm:t>
    </dgm:pt>
    <dgm:pt modelId="{570D147D-5DD9-4503-805B-4D6043770EAA}" type="sibTrans" cxnId="{F4097B5F-0CF2-48DE-B83E-A8A17FDB8FA6}">
      <dgm:prSet/>
      <dgm:spPr/>
      <dgm:t>
        <a:bodyPr/>
        <a:lstStyle/>
        <a:p>
          <a:endParaRPr lang="en-US"/>
        </a:p>
      </dgm:t>
    </dgm:pt>
    <dgm:pt modelId="{C4B54DE5-2D8F-4E41-BFE6-4AB8690294D2}">
      <dgm:prSet/>
      <dgm:spPr/>
      <dgm:t>
        <a:bodyPr/>
        <a:lstStyle/>
        <a:p>
          <a:r>
            <a:rPr lang="it-CH"/>
            <a:t>Suture Rectopexy</a:t>
          </a:r>
          <a:endParaRPr lang="en-US"/>
        </a:p>
      </dgm:t>
    </dgm:pt>
    <dgm:pt modelId="{31105655-0B72-4A97-BAE7-7F944653C065}" type="parTrans" cxnId="{8BD88762-3516-417B-AC50-5BF97AF3DF72}">
      <dgm:prSet/>
      <dgm:spPr/>
      <dgm:t>
        <a:bodyPr/>
        <a:lstStyle/>
        <a:p>
          <a:endParaRPr lang="en-US"/>
        </a:p>
      </dgm:t>
    </dgm:pt>
    <dgm:pt modelId="{23350A27-13BA-435B-AD39-282651B11B05}" type="sibTrans" cxnId="{8BD88762-3516-417B-AC50-5BF97AF3DF72}">
      <dgm:prSet/>
      <dgm:spPr/>
      <dgm:t>
        <a:bodyPr/>
        <a:lstStyle/>
        <a:p>
          <a:endParaRPr lang="en-US"/>
        </a:p>
      </dgm:t>
    </dgm:pt>
    <dgm:pt modelId="{D150ED80-4A33-4F0F-BD5B-516911DD41E6}">
      <dgm:prSet/>
      <dgm:spPr/>
      <dgm:t>
        <a:bodyPr/>
        <a:lstStyle/>
        <a:p>
          <a:r>
            <a:rPr lang="it-CH" dirty="0"/>
            <a:t>Resection Rectopexy</a:t>
          </a:r>
          <a:endParaRPr lang="en-US" dirty="0"/>
        </a:p>
      </dgm:t>
    </dgm:pt>
    <dgm:pt modelId="{FBF67EC3-68D5-4CFC-A7CE-ED872BB17EFB}" type="parTrans" cxnId="{BFC48300-AFFD-4D04-AEB5-3B6E7EFEC744}">
      <dgm:prSet/>
      <dgm:spPr/>
      <dgm:t>
        <a:bodyPr/>
        <a:lstStyle/>
        <a:p>
          <a:endParaRPr lang="en-US"/>
        </a:p>
      </dgm:t>
    </dgm:pt>
    <dgm:pt modelId="{F7580440-60D6-4A6B-BBB4-3EDC5026A957}" type="sibTrans" cxnId="{BFC48300-AFFD-4D04-AEB5-3B6E7EFEC744}">
      <dgm:prSet/>
      <dgm:spPr/>
      <dgm:t>
        <a:bodyPr/>
        <a:lstStyle/>
        <a:p>
          <a:endParaRPr lang="en-US"/>
        </a:p>
      </dgm:t>
    </dgm:pt>
    <dgm:pt modelId="{34CE0FFC-FD8A-4AC3-929D-0D1A1292B9DD}">
      <dgm:prSet/>
      <dgm:spPr/>
      <dgm:t>
        <a:bodyPr/>
        <a:lstStyle/>
        <a:p>
          <a:r>
            <a:rPr lang="it-CH" dirty="0"/>
            <a:t>Rehn-Delorme</a:t>
          </a:r>
          <a:endParaRPr lang="en-US" dirty="0"/>
        </a:p>
      </dgm:t>
    </dgm:pt>
    <dgm:pt modelId="{30D503C7-9269-4433-9529-E57D6E9194C3}" type="parTrans" cxnId="{7BF1E2B0-61CB-4765-8B7D-BC778E07B1DF}">
      <dgm:prSet/>
      <dgm:spPr/>
      <dgm:t>
        <a:bodyPr/>
        <a:lstStyle/>
        <a:p>
          <a:endParaRPr lang="en-US"/>
        </a:p>
      </dgm:t>
    </dgm:pt>
    <dgm:pt modelId="{4B43544A-D313-44F8-B7EA-17DBBC5BF254}" type="sibTrans" cxnId="{7BF1E2B0-61CB-4765-8B7D-BC778E07B1DF}">
      <dgm:prSet/>
      <dgm:spPr/>
      <dgm:t>
        <a:bodyPr/>
        <a:lstStyle/>
        <a:p>
          <a:endParaRPr lang="en-US"/>
        </a:p>
      </dgm:t>
    </dgm:pt>
    <dgm:pt modelId="{2542CF27-BCA8-420C-9441-17035BC94CB1}">
      <dgm:prSet/>
      <dgm:spPr/>
      <dgm:t>
        <a:bodyPr/>
        <a:lstStyle/>
        <a:p>
          <a:r>
            <a:rPr lang="it-CH" dirty="0"/>
            <a:t>Altenmeier</a:t>
          </a:r>
          <a:endParaRPr lang="en-US" dirty="0"/>
        </a:p>
      </dgm:t>
    </dgm:pt>
    <dgm:pt modelId="{3CC37A6B-72D0-46C4-A7F5-36611BF67D07}" type="parTrans" cxnId="{329A2AF2-830D-4415-A0D9-3786ABC74766}">
      <dgm:prSet/>
      <dgm:spPr/>
      <dgm:t>
        <a:bodyPr/>
        <a:lstStyle/>
        <a:p>
          <a:endParaRPr lang="en-US"/>
        </a:p>
      </dgm:t>
    </dgm:pt>
    <dgm:pt modelId="{AE6E1CAD-085B-44AF-B70E-54173B42B262}" type="sibTrans" cxnId="{329A2AF2-830D-4415-A0D9-3786ABC74766}">
      <dgm:prSet/>
      <dgm:spPr/>
      <dgm:t>
        <a:bodyPr/>
        <a:lstStyle/>
        <a:p>
          <a:endParaRPr lang="en-US"/>
        </a:p>
      </dgm:t>
    </dgm:pt>
    <dgm:pt modelId="{475C87AB-ADA8-4B99-8EE2-2FA9CF92DBB1}">
      <dgm:prSet/>
      <dgm:spPr/>
      <dgm:t>
        <a:bodyPr/>
        <a:lstStyle/>
        <a:p>
          <a:r>
            <a:rPr lang="it-CH"/>
            <a:t>STARR</a:t>
          </a:r>
          <a:endParaRPr lang="en-US"/>
        </a:p>
      </dgm:t>
    </dgm:pt>
    <dgm:pt modelId="{59316604-259B-4F84-94A7-F835543241FD}" type="parTrans" cxnId="{404A5F19-1DF1-4D2F-9067-F93A628CB650}">
      <dgm:prSet/>
      <dgm:spPr/>
      <dgm:t>
        <a:bodyPr/>
        <a:lstStyle/>
        <a:p>
          <a:endParaRPr lang="en-US"/>
        </a:p>
      </dgm:t>
    </dgm:pt>
    <dgm:pt modelId="{111FFF05-72E5-4322-8BA8-382AA056FE69}" type="sibTrans" cxnId="{404A5F19-1DF1-4D2F-9067-F93A628CB650}">
      <dgm:prSet/>
      <dgm:spPr/>
      <dgm:t>
        <a:bodyPr/>
        <a:lstStyle/>
        <a:p>
          <a:endParaRPr lang="en-US"/>
        </a:p>
      </dgm:t>
    </dgm:pt>
    <dgm:pt modelId="{BF3EB393-E6C3-4530-A392-9DFCC94167FD}">
      <dgm:prSet/>
      <dgm:spPr/>
      <dgm:t>
        <a:bodyPr/>
        <a:lstStyle/>
        <a:p>
          <a:r>
            <a:rPr lang="it-CH" dirty="0"/>
            <a:t>SNS</a:t>
          </a:r>
          <a:endParaRPr lang="en-US" dirty="0"/>
        </a:p>
      </dgm:t>
    </dgm:pt>
    <dgm:pt modelId="{7C161C0F-247B-4A28-B047-3A2EC7D03168}" type="parTrans" cxnId="{8060BD48-CBE8-4897-91F4-D4A14901590C}">
      <dgm:prSet/>
      <dgm:spPr/>
      <dgm:t>
        <a:bodyPr/>
        <a:lstStyle/>
        <a:p>
          <a:endParaRPr lang="en-US"/>
        </a:p>
      </dgm:t>
    </dgm:pt>
    <dgm:pt modelId="{00027C26-7875-41A5-B103-A6E8BC397928}" type="sibTrans" cxnId="{8060BD48-CBE8-4897-91F4-D4A14901590C}">
      <dgm:prSet/>
      <dgm:spPr/>
      <dgm:t>
        <a:bodyPr/>
        <a:lstStyle/>
        <a:p>
          <a:endParaRPr lang="en-US"/>
        </a:p>
      </dgm:t>
    </dgm:pt>
    <dgm:pt modelId="{30F1BEF4-6BBA-EA4C-9E53-7EEA7A822D34}">
      <dgm:prSet/>
      <dgm:spPr/>
      <dgm:t>
        <a:bodyPr/>
        <a:lstStyle/>
        <a:p>
          <a:r>
            <a:rPr lang="it-IT" dirty="0" err="1"/>
            <a:t>Medical</a:t>
          </a:r>
          <a:r>
            <a:rPr lang="it-IT" dirty="0"/>
            <a:t> Therapy</a:t>
          </a:r>
        </a:p>
      </dgm:t>
    </dgm:pt>
    <dgm:pt modelId="{64E15B44-27FD-8C4B-A7E7-9C261544B7A3}" type="parTrans" cxnId="{F12A11BB-721F-0D44-8F2A-37E12AC81A8F}">
      <dgm:prSet/>
      <dgm:spPr/>
      <dgm:t>
        <a:bodyPr/>
        <a:lstStyle/>
        <a:p>
          <a:endParaRPr lang="it-IT"/>
        </a:p>
      </dgm:t>
    </dgm:pt>
    <dgm:pt modelId="{0C0A8E46-B2E3-364F-9913-73D809C4F6DD}" type="sibTrans" cxnId="{F12A11BB-721F-0D44-8F2A-37E12AC81A8F}">
      <dgm:prSet/>
      <dgm:spPr/>
      <dgm:t>
        <a:bodyPr/>
        <a:lstStyle/>
        <a:p>
          <a:endParaRPr lang="it-IT"/>
        </a:p>
      </dgm:t>
    </dgm:pt>
    <dgm:pt modelId="{55B755BA-90B1-1143-A045-C381C84810F5}">
      <dgm:prSet/>
      <dgm:spPr/>
      <dgm:t>
        <a:bodyPr/>
        <a:lstStyle/>
        <a:p>
          <a:r>
            <a:rPr lang="it-IT" dirty="0" err="1"/>
            <a:t>Physiotherapy</a:t>
          </a:r>
          <a:endParaRPr lang="it-IT" dirty="0"/>
        </a:p>
      </dgm:t>
    </dgm:pt>
    <dgm:pt modelId="{B55BA20D-EB54-D046-B733-1B5ECBA0C997}" type="parTrans" cxnId="{7CEBF7A3-2221-DC4A-A7A4-584691A257B8}">
      <dgm:prSet/>
      <dgm:spPr/>
      <dgm:t>
        <a:bodyPr/>
        <a:lstStyle/>
        <a:p>
          <a:endParaRPr lang="it-IT"/>
        </a:p>
      </dgm:t>
    </dgm:pt>
    <dgm:pt modelId="{4CC04010-BD29-3A46-893A-354B3D0AAFD2}" type="sibTrans" cxnId="{7CEBF7A3-2221-DC4A-A7A4-584691A257B8}">
      <dgm:prSet/>
      <dgm:spPr/>
      <dgm:t>
        <a:bodyPr/>
        <a:lstStyle/>
        <a:p>
          <a:endParaRPr lang="it-IT"/>
        </a:p>
      </dgm:t>
    </dgm:pt>
    <dgm:pt modelId="{8714A1D9-0D56-3A4F-865B-836FA58A4924}" type="pres">
      <dgm:prSet presAssocID="{065AB08D-E4F4-4EC5-A6C9-68450501BE06}" presName="diagram" presStyleCnt="0">
        <dgm:presLayoutVars>
          <dgm:dir/>
          <dgm:resizeHandles val="exact"/>
        </dgm:presLayoutVars>
      </dgm:prSet>
      <dgm:spPr/>
      <dgm:t>
        <a:bodyPr/>
        <a:lstStyle/>
        <a:p>
          <a:endParaRPr lang="de-DE"/>
        </a:p>
      </dgm:t>
    </dgm:pt>
    <dgm:pt modelId="{9FDA87AC-0F12-9642-A320-4439BBB3C6F7}" type="pres">
      <dgm:prSet presAssocID="{00A567C7-3C6D-4EAE-80FD-10BB373CF1ED}" presName="node" presStyleLbl="node1" presStyleIdx="0" presStyleCnt="9">
        <dgm:presLayoutVars>
          <dgm:bulletEnabled val="1"/>
        </dgm:presLayoutVars>
      </dgm:prSet>
      <dgm:spPr/>
      <dgm:t>
        <a:bodyPr/>
        <a:lstStyle/>
        <a:p>
          <a:endParaRPr lang="de-DE"/>
        </a:p>
      </dgm:t>
    </dgm:pt>
    <dgm:pt modelId="{5F1D571A-064F-D041-A46E-0927268D349D}" type="pres">
      <dgm:prSet presAssocID="{570D147D-5DD9-4503-805B-4D6043770EAA}" presName="sibTrans" presStyleCnt="0"/>
      <dgm:spPr/>
    </dgm:pt>
    <dgm:pt modelId="{F8C3493D-B410-8247-BCE3-556062B38DE5}" type="pres">
      <dgm:prSet presAssocID="{C4B54DE5-2D8F-4E41-BFE6-4AB8690294D2}" presName="node" presStyleLbl="node1" presStyleIdx="1" presStyleCnt="9">
        <dgm:presLayoutVars>
          <dgm:bulletEnabled val="1"/>
        </dgm:presLayoutVars>
      </dgm:prSet>
      <dgm:spPr/>
      <dgm:t>
        <a:bodyPr/>
        <a:lstStyle/>
        <a:p>
          <a:endParaRPr lang="de-DE"/>
        </a:p>
      </dgm:t>
    </dgm:pt>
    <dgm:pt modelId="{0CAEEA19-4B21-C249-A240-7A1BD70E60A4}" type="pres">
      <dgm:prSet presAssocID="{23350A27-13BA-435B-AD39-282651B11B05}" presName="sibTrans" presStyleCnt="0"/>
      <dgm:spPr/>
    </dgm:pt>
    <dgm:pt modelId="{625F9B78-56B4-A242-B5D6-A85B9F287F47}" type="pres">
      <dgm:prSet presAssocID="{D150ED80-4A33-4F0F-BD5B-516911DD41E6}" presName="node" presStyleLbl="node1" presStyleIdx="2" presStyleCnt="9">
        <dgm:presLayoutVars>
          <dgm:bulletEnabled val="1"/>
        </dgm:presLayoutVars>
      </dgm:prSet>
      <dgm:spPr/>
      <dgm:t>
        <a:bodyPr/>
        <a:lstStyle/>
        <a:p>
          <a:endParaRPr lang="de-DE"/>
        </a:p>
      </dgm:t>
    </dgm:pt>
    <dgm:pt modelId="{17026246-22F0-9E45-9BCD-363E078C0B94}" type="pres">
      <dgm:prSet presAssocID="{F7580440-60D6-4A6B-BBB4-3EDC5026A957}" presName="sibTrans" presStyleCnt="0"/>
      <dgm:spPr/>
    </dgm:pt>
    <dgm:pt modelId="{9095F6E6-7D49-5542-B6CE-DB7E19DED095}" type="pres">
      <dgm:prSet presAssocID="{34CE0FFC-FD8A-4AC3-929D-0D1A1292B9DD}" presName="node" presStyleLbl="node1" presStyleIdx="3" presStyleCnt="9">
        <dgm:presLayoutVars>
          <dgm:bulletEnabled val="1"/>
        </dgm:presLayoutVars>
      </dgm:prSet>
      <dgm:spPr/>
      <dgm:t>
        <a:bodyPr/>
        <a:lstStyle/>
        <a:p>
          <a:endParaRPr lang="de-DE"/>
        </a:p>
      </dgm:t>
    </dgm:pt>
    <dgm:pt modelId="{170A2924-56A3-3B42-AE72-1512DC726EAE}" type="pres">
      <dgm:prSet presAssocID="{4B43544A-D313-44F8-B7EA-17DBBC5BF254}" presName="sibTrans" presStyleCnt="0"/>
      <dgm:spPr/>
    </dgm:pt>
    <dgm:pt modelId="{FC466F32-6654-B042-9CBC-27F84043E9CE}" type="pres">
      <dgm:prSet presAssocID="{2542CF27-BCA8-420C-9441-17035BC94CB1}" presName="node" presStyleLbl="node1" presStyleIdx="4" presStyleCnt="9">
        <dgm:presLayoutVars>
          <dgm:bulletEnabled val="1"/>
        </dgm:presLayoutVars>
      </dgm:prSet>
      <dgm:spPr/>
      <dgm:t>
        <a:bodyPr/>
        <a:lstStyle/>
        <a:p>
          <a:endParaRPr lang="de-DE"/>
        </a:p>
      </dgm:t>
    </dgm:pt>
    <dgm:pt modelId="{F8AE1902-2393-B641-9F2F-FA094F7D5D15}" type="pres">
      <dgm:prSet presAssocID="{AE6E1CAD-085B-44AF-B70E-54173B42B262}" presName="sibTrans" presStyleCnt="0"/>
      <dgm:spPr/>
    </dgm:pt>
    <dgm:pt modelId="{BF4AFFD7-7703-3041-9202-EA1A0CEE855F}" type="pres">
      <dgm:prSet presAssocID="{475C87AB-ADA8-4B99-8EE2-2FA9CF92DBB1}" presName="node" presStyleLbl="node1" presStyleIdx="5" presStyleCnt="9">
        <dgm:presLayoutVars>
          <dgm:bulletEnabled val="1"/>
        </dgm:presLayoutVars>
      </dgm:prSet>
      <dgm:spPr/>
      <dgm:t>
        <a:bodyPr/>
        <a:lstStyle/>
        <a:p>
          <a:endParaRPr lang="de-DE"/>
        </a:p>
      </dgm:t>
    </dgm:pt>
    <dgm:pt modelId="{7C04F0D5-9B55-8249-90D3-095D9965959F}" type="pres">
      <dgm:prSet presAssocID="{111FFF05-72E5-4322-8BA8-382AA056FE69}" presName="sibTrans" presStyleCnt="0"/>
      <dgm:spPr/>
    </dgm:pt>
    <dgm:pt modelId="{ABD35C71-B437-F845-9C5D-42B396B7B330}" type="pres">
      <dgm:prSet presAssocID="{BF3EB393-E6C3-4530-A392-9DFCC94167FD}" presName="node" presStyleLbl="node1" presStyleIdx="6" presStyleCnt="9">
        <dgm:presLayoutVars>
          <dgm:bulletEnabled val="1"/>
        </dgm:presLayoutVars>
      </dgm:prSet>
      <dgm:spPr/>
      <dgm:t>
        <a:bodyPr/>
        <a:lstStyle/>
        <a:p>
          <a:endParaRPr lang="de-DE"/>
        </a:p>
      </dgm:t>
    </dgm:pt>
    <dgm:pt modelId="{D874076A-F1CB-B04E-AB2E-F7F38CBCBF16}" type="pres">
      <dgm:prSet presAssocID="{00027C26-7875-41A5-B103-A6E8BC397928}" presName="sibTrans" presStyleCnt="0"/>
      <dgm:spPr/>
    </dgm:pt>
    <dgm:pt modelId="{2DD506E0-9107-D74A-AEA7-F20358A429B1}" type="pres">
      <dgm:prSet presAssocID="{30F1BEF4-6BBA-EA4C-9E53-7EEA7A822D34}" presName="node" presStyleLbl="node1" presStyleIdx="7" presStyleCnt="9">
        <dgm:presLayoutVars>
          <dgm:bulletEnabled val="1"/>
        </dgm:presLayoutVars>
      </dgm:prSet>
      <dgm:spPr/>
      <dgm:t>
        <a:bodyPr/>
        <a:lstStyle/>
        <a:p>
          <a:endParaRPr lang="de-DE"/>
        </a:p>
      </dgm:t>
    </dgm:pt>
    <dgm:pt modelId="{10F1E10C-E9C6-D34E-ADF6-5D9A8C596BA2}" type="pres">
      <dgm:prSet presAssocID="{0C0A8E46-B2E3-364F-9913-73D809C4F6DD}" presName="sibTrans" presStyleCnt="0"/>
      <dgm:spPr/>
    </dgm:pt>
    <dgm:pt modelId="{23482478-BD88-A742-8E5F-04741B36A31B}" type="pres">
      <dgm:prSet presAssocID="{55B755BA-90B1-1143-A045-C381C84810F5}" presName="node" presStyleLbl="node1" presStyleIdx="8" presStyleCnt="9">
        <dgm:presLayoutVars>
          <dgm:bulletEnabled val="1"/>
        </dgm:presLayoutVars>
      </dgm:prSet>
      <dgm:spPr/>
      <dgm:t>
        <a:bodyPr/>
        <a:lstStyle/>
        <a:p>
          <a:endParaRPr lang="de-DE"/>
        </a:p>
      </dgm:t>
    </dgm:pt>
  </dgm:ptLst>
  <dgm:cxnLst>
    <dgm:cxn modelId="{329A2AF2-830D-4415-A0D9-3786ABC74766}" srcId="{065AB08D-E4F4-4EC5-A6C9-68450501BE06}" destId="{2542CF27-BCA8-420C-9441-17035BC94CB1}" srcOrd="4" destOrd="0" parTransId="{3CC37A6B-72D0-46C4-A7F5-36611BF67D07}" sibTransId="{AE6E1CAD-085B-44AF-B70E-54173B42B262}"/>
    <dgm:cxn modelId="{C9DFABD4-C8AA-A340-A551-13CCBEEA1747}" type="presOf" srcId="{30F1BEF4-6BBA-EA4C-9E53-7EEA7A822D34}" destId="{2DD506E0-9107-D74A-AEA7-F20358A429B1}" srcOrd="0" destOrd="0" presId="urn:microsoft.com/office/officeart/2005/8/layout/default"/>
    <dgm:cxn modelId="{671260C0-8F83-114D-A08C-DE7CE661A511}" type="presOf" srcId="{00A567C7-3C6D-4EAE-80FD-10BB373CF1ED}" destId="{9FDA87AC-0F12-9642-A320-4439BBB3C6F7}" srcOrd="0" destOrd="0" presId="urn:microsoft.com/office/officeart/2005/8/layout/default"/>
    <dgm:cxn modelId="{8BD88762-3516-417B-AC50-5BF97AF3DF72}" srcId="{065AB08D-E4F4-4EC5-A6C9-68450501BE06}" destId="{C4B54DE5-2D8F-4E41-BFE6-4AB8690294D2}" srcOrd="1" destOrd="0" parTransId="{31105655-0B72-4A97-BAE7-7F944653C065}" sibTransId="{23350A27-13BA-435B-AD39-282651B11B05}"/>
    <dgm:cxn modelId="{404A5F19-1DF1-4D2F-9067-F93A628CB650}" srcId="{065AB08D-E4F4-4EC5-A6C9-68450501BE06}" destId="{475C87AB-ADA8-4B99-8EE2-2FA9CF92DBB1}" srcOrd="5" destOrd="0" parTransId="{59316604-259B-4F84-94A7-F835543241FD}" sibTransId="{111FFF05-72E5-4322-8BA8-382AA056FE69}"/>
    <dgm:cxn modelId="{BFC48300-AFFD-4D04-AEB5-3B6E7EFEC744}" srcId="{065AB08D-E4F4-4EC5-A6C9-68450501BE06}" destId="{D150ED80-4A33-4F0F-BD5B-516911DD41E6}" srcOrd="2" destOrd="0" parTransId="{FBF67EC3-68D5-4CFC-A7CE-ED872BB17EFB}" sibTransId="{F7580440-60D6-4A6B-BBB4-3EDC5026A957}"/>
    <dgm:cxn modelId="{80E94E31-8F42-904F-9CA1-D0D2BAFC2D1F}" type="presOf" srcId="{D150ED80-4A33-4F0F-BD5B-516911DD41E6}" destId="{625F9B78-56B4-A242-B5D6-A85B9F287F47}" srcOrd="0" destOrd="0" presId="urn:microsoft.com/office/officeart/2005/8/layout/default"/>
    <dgm:cxn modelId="{897A65B3-6F52-454B-84F8-75AA67D9214D}" type="presOf" srcId="{475C87AB-ADA8-4B99-8EE2-2FA9CF92DBB1}" destId="{BF4AFFD7-7703-3041-9202-EA1A0CEE855F}" srcOrd="0" destOrd="0" presId="urn:microsoft.com/office/officeart/2005/8/layout/default"/>
    <dgm:cxn modelId="{02E976CB-0227-F846-9580-2135CEC17A59}" type="presOf" srcId="{C4B54DE5-2D8F-4E41-BFE6-4AB8690294D2}" destId="{F8C3493D-B410-8247-BCE3-556062B38DE5}" srcOrd="0" destOrd="0" presId="urn:microsoft.com/office/officeart/2005/8/layout/default"/>
    <dgm:cxn modelId="{8060BD48-CBE8-4897-91F4-D4A14901590C}" srcId="{065AB08D-E4F4-4EC5-A6C9-68450501BE06}" destId="{BF3EB393-E6C3-4530-A392-9DFCC94167FD}" srcOrd="6" destOrd="0" parTransId="{7C161C0F-247B-4A28-B047-3A2EC7D03168}" sibTransId="{00027C26-7875-41A5-B103-A6E8BC397928}"/>
    <dgm:cxn modelId="{7BF1E2B0-61CB-4765-8B7D-BC778E07B1DF}" srcId="{065AB08D-E4F4-4EC5-A6C9-68450501BE06}" destId="{34CE0FFC-FD8A-4AC3-929D-0D1A1292B9DD}" srcOrd="3" destOrd="0" parTransId="{30D503C7-9269-4433-9529-E57D6E9194C3}" sibTransId="{4B43544A-D313-44F8-B7EA-17DBBC5BF254}"/>
    <dgm:cxn modelId="{DB0BEB96-6974-2E46-97FF-7352D52EB473}" type="presOf" srcId="{065AB08D-E4F4-4EC5-A6C9-68450501BE06}" destId="{8714A1D9-0D56-3A4F-865B-836FA58A4924}" srcOrd="0" destOrd="0" presId="urn:microsoft.com/office/officeart/2005/8/layout/default"/>
    <dgm:cxn modelId="{11D4B286-0DD3-6849-90EC-6B17229F0F1E}" type="presOf" srcId="{55B755BA-90B1-1143-A045-C381C84810F5}" destId="{23482478-BD88-A742-8E5F-04741B36A31B}" srcOrd="0" destOrd="0" presId="urn:microsoft.com/office/officeart/2005/8/layout/default"/>
    <dgm:cxn modelId="{F4097B5F-0CF2-48DE-B83E-A8A17FDB8FA6}" srcId="{065AB08D-E4F4-4EC5-A6C9-68450501BE06}" destId="{00A567C7-3C6D-4EAE-80FD-10BB373CF1ED}" srcOrd="0" destOrd="0" parTransId="{A5205A1E-FB5C-46BE-A618-BEDF8B027694}" sibTransId="{570D147D-5DD9-4503-805B-4D6043770EAA}"/>
    <dgm:cxn modelId="{36197AC8-1FAF-DD49-8DB5-9931F1E22B21}" type="presOf" srcId="{BF3EB393-E6C3-4530-A392-9DFCC94167FD}" destId="{ABD35C71-B437-F845-9C5D-42B396B7B330}" srcOrd="0" destOrd="0" presId="urn:microsoft.com/office/officeart/2005/8/layout/default"/>
    <dgm:cxn modelId="{C0DAA3D3-A99B-E844-8B7B-C8F80D46518A}" type="presOf" srcId="{34CE0FFC-FD8A-4AC3-929D-0D1A1292B9DD}" destId="{9095F6E6-7D49-5542-B6CE-DB7E19DED095}" srcOrd="0" destOrd="0" presId="urn:microsoft.com/office/officeart/2005/8/layout/default"/>
    <dgm:cxn modelId="{7CEBF7A3-2221-DC4A-A7A4-584691A257B8}" srcId="{065AB08D-E4F4-4EC5-A6C9-68450501BE06}" destId="{55B755BA-90B1-1143-A045-C381C84810F5}" srcOrd="8" destOrd="0" parTransId="{B55BA20D-EB54-D046-B733-1B5ECBA0C997}" sibTransId="{4CC04010-BD29-3A46-893A-354B3D0AAFD2}"/>
    <dgm:cxn modelId="{D3DF8601-BD21-D44B-8B68-99916F2014D7}" type="presOf" srcId="{2542CF27-BCA8-420C-9441-17035BC94CB1}" destId="{FC466F32-6654-B042-9CBC-27F84043E9CE}" srcOrd="0" destOrd="0" presId="urn:microsoft.com/office/officeart/2005/8/layout/default"/>
    <dgm:cxn modelId="{F12A11BB-721F-0D44-8F2A-37E12AC81A8F}" srcId="{065AB08D-E4F4-4EC5-A6C9-68450501BE06}" destId="{30F1BEF4-6BBA-EA4C-9E53-7EEA7A822D34}" srcOrd="7" destOrd="0" parTransId="{64E15B44-27FD-8C4B-A7E7-9C261544B7A3}" sibTransId="{0C0A8E46-B2E3-364F-9913-73D809C4F6DD}"/>
    <dgm:cxn modelId="{C7C34594-7559-994A-AF46-A56E094ADD5D}" type="presParOf" srcId="{8714A1D9-0D56-3A4F-865B-836FA58A4924}" destId="{9FDA87AC-0F12-9642-A320-4439BBB3C6F7}" srcOrd="0" destOrd="0" presId="urn:microsoft.com/office/officeart/2005/8/layout/default"/>
    <dgm:cxn modelId="{314F1A0E-24D3-1A4B-9797-119B178E207D}" type="presParOf" srcId="{8714A1D9-0D56-3A4F-865B-836FA58A4924}" destId="{5F1D571A-064F-D041-A46E-0927268D349D}" srcOrd="1" destOrd="0" presId="urn:microsoft.com/office/officeart/2005/8/layout/default"/>
    <dgm:cxn modelId="{D95679A0-FC35-EE4C-BA5F-1EFB36EBD840}" type="presParOf" srcId="{8714A1D9-0D56-3A4F-865B-836FA58A4924}" destId="{F8C3493D-B410-8247-BCE3-556062B38DE5}" srcOrd="2" destOrd="0" presId="urn:microsoft.com/office/officeart/2005/8/layout/default"/>
    <dgm:cxn modelId="{47BEF33A-55DC-4E43-822A-EDEA1A6A5754}" type="presParOf" srcId="{8714A1D9-0D56-3A4F-865B-836FA58A4924}" destId="{0CAEEA19-4B21-C249-A240-7A1BD70E60A4}" srcOrd="3" destOrd="0" presId="urn:microsoft.com/office/officeart/2005/8/layout/default"/>
    <dgm:cxn modelId="{399CE965-56C0-BB44-A4EE-B47045AA5EB5}" type="presParOf" srcId="{8714A1D9-0D56-3A4F-865B-836FA58A4924}" destId="{625F9B78-56B4-A242-B5D6-A85B9F287F47}" srcOrd="4" destOrd="0" presId="urn:microsoft.com/office/officeart/2005/8/layout/default"/>
    <dgm:cxn modelId="{F9F091C6-9406-A549-AF3B-0635F4FBDCD2}" type="presParOf" srcId="{8714A1D9-0D56-3A4F-865B-836FA58A4924}" destId="{17026246-22F0-9E45-9BCD-363E078C0B94}" srcOrd="5" destOrd="0" presId="urn:microsoft.com/office/officeart/2005/8/layout/default"/>
    <dgm:cxn modelId="{361E0C98-FA94-8B4D-9790-31DEF7B8B501}" type="presParOf" srcId="{8714A1D9-0D56-3A4F-865B-836FA58A4924}" destId="{9095F6E6-7D49-5542-B6CE-DB7E19DED095}" srcOrd="6" destOrd="0" presId="urn:microsoft.com/office/officeart/2005/8/layout/default"/>
    <dgm:cxn modelId="{04FCAE90-1515-EB4D-A46B-E1EFA9A2DC8E}" type="presParOf" srcId="{8714A1D9-0D56-3A4F-865B-836FA58A4924}" destId="{170A2924-56A3-3B42-AE72-1512DC726EAE}" srcOrd="7" destOrd="0" presId="urn:microsoft.com/office/officeart/2005/8/layout/default"/>
    <dgm:cxn modelId="{4AA6C04A-8D49-1444-B0E6-F346F23859D3}" type="presParOf" srcId="{8714A1D9-0D56-3A4F-865B-836FA58A4924}" destId="{FC466F32-6654-B042-9CBC-27F84043E9CE}" srcOrd="8" destOrd="0" presId="urn:microsoft.com/office/officeart/2005/8/layout/default"/>
    <dgm:cxn modelId="{5AC86819-EF6D-354F-8473-A5CF2B2EBF28}" type="presParOf" srcId="{8714A1D9-0D56-3A4F-865B-836FA58A4924}" destId="{F8AE1902-2393-B641-9F2F-FA094F7D5D15}" srcOrd="9" destOrd="0" presId="urn:microsoft.com/office/officeart/2005/8/layout/default"/>
    <dgm:cxn modelId="{AAD22728-0577-0F49-B0C5-49ACCFBFDFE5}" type="presParOf" srcId="{8714A1D9-0D56-3A4F-865B-836FA58A4924}" destId="{BF4AFFD7-7703-3041-9202-EA1A0CEE855F}" srcOrd="10" destOrd="0" presId="urn:microsoft.com/office/officeart/2005/8/layout/default"/>
    <dgm:cxn modelId="{028F1FEB-8F80-654B-B84C-97A19E415D74}" type="presParOf" srcId="{8714A1D9-0D56-3A4F-865B-836FA58A4924}" destId="{7C04F0D5-9B55-8249-90D3-095D9965959F}" srcOrd="11" destOrd="0" presId="urn:microsoft.com/office/officeart/2005/8/layout/default"/>
    <dgm:cxn modelId="{31956D23-F788-E542-96A8-772CF37556CC}" type="presParOf" srcId="{8714A1D9-0D56-3A4F-865B-836FA58A4924}" destId="{ABD35C71-B437-F845-9C5D-42B396B7B330}" srcOrd="12" destOrd="0" presId="urn:microsoft.com/office/officeart/2005/8/layout/default"/>
    <dgm:cxn modelId="{B987AEF5-36ED-AB4A-B1F8-62EBE358E13B}" type="presParOf" srcId="{8714A1D9-0D56-3A4F-865B-836FA58A4924}" destId="{D874076A-F1CB-B04E-AB2E-F7F38CBCBF16}" srcOrd="13" destOrd="0" presId="urn:microsoft.com/office/officeart/2005/8/layout/default"/>
    <dgm:cxn modelId="{1B32239A-6A90-B840-A2D3-4CC97104EFFE}" type="presParOf" srcId="{8714A1D9-0D56-3A4F-865B-836FA58A4924}" destId="{2DD506E0-9107-D74A-AEA7-F20358A429B1}" srcOrd="14" destOrd="0" presId="urn:microsoft.com/office/officeart/2005/8/layout/default"/>
    <dgm:cxn modelId="{E611585C-B657-8641-94D1-60C0A291A443}" type="presParOf" srcId="{8714A1D9-0D56-3A4F-865B-836FA58A4924}" destId="{10F1E10C-E9C6-D34E-ADF6-5D9A8C596BA2}" srcOrd="15" destOrd="0" presId="urn:microsoft.com/office/officeart/2005/8/layout/default"/>
    <dgm:cxn modelId="{279771E7-4C02-4948-9028-FE79AE71367B}" type="presParOf" srcId="{8714A1D9-0D56-3A4F-865B-836FA58A4924}" destId="{23482478-BD88-A742-8E5F-04741B36A31B}"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A6F5C-DEAB-44D6-A267-00A57A93207A}">
      <dsp:nvSpPr>
        <dsp:cNvPr id="0" name=""/>
        <dsp:cNvSpPr/>
      </dsp:nvSpPr>
      <dsp:spPr>
        <a:xfrm>
          <a:off x="0" y="1346041"/>
          <a:ext cx="1016000" cy="66675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6 </a:t>
          </a:r>
          <a:r>
            <a:rPr lang="de-DE" sz="1800" kern="1200" dirty="0" err="1"/>
            <a:t>Weeks</a:t>
          </a:r>
          <a:endParaRPr lang="de-DE" sz="1800" kern="1200" dirty="0"/>
        </a:p>
      </dsp:txBody>
      <dsp:txXfrm>
        <a:off x="19528" y="1365569"/>
        <a:ext cx="976944" cy="627694"/>
      </dsp:txXfrm>
    </dsp:sp>
    <dsp:sp modelId="{F286C3F2-FDCC-4B71-ADC3-D79E6D958F4B}">
      <dsp:nvSpPr>
        <dsp:cNvPr id="0" name=""/>
        <dsp:cNvSpPr/>
      </dsp:nvSpPr>
      <dsp:spPr>
        <a:xfrm rot="21560473">
          <a:off x="1117592" y="1545184"/>
          <a:ext cx="215406" cy="2519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e-DE" sz="1100" kern="1200"/>
        </a:p>
      </dsp:txBody>
      <dsp:txXfrm>
        <a:off x="1117594" y="1595950"/>
        <a:ext cx="150784" cy="151180"/>
      </dsp:txXfrm>
    </dsp:sp>
    <dsp:sp modelId="{F076EAD3-5B5B-4037-86E3-E1EA23594836}">
      <dsp:nvSpPr>
        <dsp:cNvPr id="0" name=""/>
        <dsp:cNvSpPr/>
      </dsp:nvSpPr>
      <dsp:spPr>
        <a:xfrm>
          <a:off x="1422399" y="1329686"/>
          <a:ext cx="1016000" cy="66675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6 </a:t>
          </a:r>
          <a:r>
            <a:rPr lang="de-DE" sz="1800" kern="1200" dirty="0" err="1"/>
            <a:t>Months</a:t>
          </a:r>
          <a:endParaRPr lang="de-DE" sz="1800" kern="1200" dirty="0"/>
        </a:p>
      </dsp:txBody>
      <dsp:txXfrm>
        <a:off x="1441927" y="1349214"/>
        <a:ext cx="976944" cy="627694"/>
      </dsp:txXfrm>
    </dsp:sp>
    <dsp:sp modelId="{EAE3470E-D836-4E67-AFA0-412781DB1B11}">
      <dsp:nvSpPr>
        <dsp:cNvPr id="0" name=""/>
        <dsp:cNvSpPr/>
      </dsp:nvSpPr>
      <dsp:spPr>
        <a:xfrm>
          <a:off x="2539999" y="1537077"/>
          <a:ext cx="215392" cy="2519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e-DE" sz="1100" kern="1200"/>
        </a:p>
      </dsp:txBody>
      <dsp:txXfrm>
        <a:off x="2539999" y="1587471"/>
        <a:ext cx="150774" cy="151180"/>
      </dsp:txXfrm>
    </dsp:sp>
    <dsp:sp modelId="{8A032A93-D6BE-48CE-BD03-770B2E29E7BA}">
      <dsp:nvSpPr>
        <dsp:cNvPr id="0" name=""/>
        <dsp:cNvSpPr/>
      </dsp:nvSpPr>
      <dsp:spPr>
        <a:xfrm>
          <a:off x="2844799" y="1329686"/>
          <a:ext cx="1016000" cy="66675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1 Year</a:t>
          </a:r>
        </a:p>
      </dsp:txBody>
      <dsp:txXfrm>
        <a:off x="2864327" y="1349214"/>
        <a:ext cx="976944" cy="627694"/>
      </dsp:txXfrm>
    </dsp:sp>
    <dsp:sp modelId="{6510CDF9-D022-4308-BF94-3B98E6C64526}">
      <dsp:nvSpPr>
        <dsp:cNvPr id="0" name=""/>
        <dsp:cNvSpPr/>
      </dsp:nvSpPr>
      <dsp:spPr>
        <a:xfrm>
          <a:off x="3962400" y="1537077"/>
          <a:ext cx="215391" cy="2519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e-DE" sz="1100" kern="1200"/>
        </a:p>
      </dsp:txBody>
      <dsp:txXfrm>
        <a:off x="3962400" y="1587471"/>
        <a:ext cx="150774" cy="151180"/>
      </dsp:txXfrm>
    </dsp:sp>
    <dsp:sp modelId="{53C916C3-8906-4836-BF4D-C3CFE02CDDFA}">
      <dsp:nvSpPr>
        <dsp:cNvPr id="0" name=""/>
        <dsp:cNvSpPr/>
      </dsp:nvSpPr>
      <dsp:spPr>
        <a:xfrm>
          <a:off x="4267199" y="1329686"/>
          <a:ext cx="1016000" cy="66675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2 </a:t>
          </a:r>
          <a:r>
            <a:rPr lang="de-DE" sz="1800" kern="1200" dirty="0" err="1"/>
            <a:t>Years</a:t>
          </a:r>
          <a:endParaRPr lang="de-DE" sz="1800" kern="1200" dirty="0"/>
        </a:p>
      </dsp:txBody>
      <dsp:txXfrm>
        <a:off x="4286727" y="1349214"/>
        <a:ext cx="976944" cy="627694"/>
      </dsp:txXfrm>
    </dsp:sp>
    <dsp:sp modelId="{35C555F7-D9D2-427A-AB32-B801131FD318}">
      <dsp:nvSpPr>
        <dsp:cNvPr id="0" name=""/>
        <dsp:cNvSpPr/>
      </dsp:nvSpPr>
      <dsp:spPr>
        <a:xfrm>
          <a:off x="5384799" y="1537077"/>
          <a:ext cx="215392" cy="2519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e-DE" sz="1100" kern="1200"/>
        </a:p>
      </dsp:txBody>
      <dsp:txXfrm>
        <a:off x="5384799" y="1587471"/>
        <a:ext cx="150774" cy="151180"/>
      </dsp:txXfrm>
    </dsp:sp>
    <dsp:sp modelId="{0E5E38F2-94AA-40BE-8B9D-583DF724BB21}">
      <dsp:nvSpPr>
        <dsp:cNvPr id="0" name=""/>
        <dsp:cNvSpPr/>
      </dsp:nvSpPr>
      <dsp:spPr>
        <a:xfrm>
          <a:off x="5689599" y="1329686"/>
          <a:ext cx="1016000" cy="66675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5 </a:t>
          </a:r>
          <a:r>
            <a:rPr lang="de-DE" sz="1800" kern="1200" dirty="0" err="1"/>
            <a:t>Years</a:t>
          </a:r>
          <a:endParaRPr lang="de-DE" sz="1800" kern="1200" dirty="0"/>
        </a:p>
      </dsp:txBody>
      <dsp:txXfrm>
        <a:off x="5709127" y="1349214"/>
        <a:ext cx="976944" cy="627694"/>
      </dsp:txXfrm>
    </dsp:sp>
    <dsp:sp modelId="{D839D9E2-BCDA-42CF-97CD-F69E3B9D8C31}">
      <dsp:nvSpPr>
        <dsp:cNvPr id="0" name=""/>
        <dsp:cNvSpPr/>
      </dsp:nvSpPr>
      <dsp:spPr>
        <a:xfrm>
          <a:off x="6807200" y="1537077"/>
          <a:ext cx="215392" cy="2519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e-DE" sz="1100" kern="1200"/>
        </a:p>
      </dsp:txBody>
      <dsp:txXfrm>
        <a:off x="6807200" y="1587471"/>
        <a:ext cx="150774" cy="151180"/>
      </dsp:txXfrm>
    </dsp:sp>
    <dsp:sp modelId="{BD296922-0549-4561-A0DF-A358AA0ED4C9}">
      <dsp:nvSpPr>
        <dsp:cNvPr id="0" name=""/>
        <dsp:cNvSpPr/>
      </dsp:nvSpPr>
      <dsp:spPr>
        <a:xfrm>
          <a:off x="7112000" y="1329686"/>
          <a:ext cx="1016000" cy="66675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10 </a:t>
          </a:r>
          <a:r>
            <a:rPr lang="de-DE" sz="1800" kern="1200" dirty="0" err="1"/>
            <a:t>Years</a:t>
          </a:r>
          <a:endParaRPr lang="de-DE" sz="1800" kern="1200" dirty="0"/>
        </a:p>
      </dsp:txBody>
      <dsp:txXfrm>
        <a:off x="7131528" y="1349214"/>
        <a:ext cx="976944" cy="627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A87AC-0F12-9642-A320-4439BBB3C6F7}">
      <dsp:nvSpPr>
        <dsp:cNvPr id="0" name=""/>
        <dsp:cNvSpPr/>
      </dsp:nvSpPr>
      <dsp:spPr>
        <a:xfrm>
          <a:off x="411752" y="1478"/>
          <a:ext cx="2045262" cy="122715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t-CH" sz="2300" kern="1200"/>
            <a:t>LVMR (rLVMR)</a:t>
          </a:r>
          <a:endParaRPr lang="en-US" sz="2300" kern="1200"/>
        </a:p>
      </dsp:txBody>
      <dsp:txXfrm>
        <a:off x="411752" y="1478"/>
        <a:ext cx="2045262" cy="1227157"/>
      </dsp:txXfrm>
    </dsp:sp>
    <dsp:sp modelId="{F8C3493D-B410-8247-BCE3-556062B38DE5}">
      <dsp:nvSpPr>
        <dsp:cNvPr id="0" name=""/>
        <dsp:cNvSpPr/>
      </dsp:nvSpPr>
      <dsp:spPr>
        <a:xfrm>
          <a:off x="2661541" y="1478"/>
          <a:ext cx="2045262" cy="122715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t-CH" sz="2300" kern="1200"/>
            <a:t>Suture Rectopexy</a:t>
          </a:r>
          <a:endParaRPr lang="en-US" sz="2300" kern="1200"/>
        </a:p>
      </dsp:txBody>
      <dsp:txXfrm>
        <a:off x="2661541" y="1478"/>
        <a:ext cx="2045262" cy="1227157"/>
      </dsp:txXfrm>
    </dsp:sp>
    <dsp:sp modelId="{625F9B78-56B4-A242-B5D6-A85B9F287F47}">
      <dsp:nvSpPr>
        <dsp:cNvPr id="0" name=""/>
        <dsp:cNvSpPr/>
      </dsp:nvSpPr>
      <dsp:spPr>
        <a:xfrm>
          <a:off x="4911329" y="1478"/>
          <a:ext cx="2045262" cy="1227157"/>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t-CH" sz="2300" kern="1200" dirty="0"/>
            <a:t>Resection Rectopexy</a:t>
          </a:r>
          <a:endParaRPr lang="en-US" sz="2300" kern="1200" dirty="0"/>
        </a:p>
      </dsp:txBody>
      <dsp:txXfrm>
        <a:off x="4911329" y="1478"/>
        <a:ext cx="2045262" cy="1227157"/>
      </dsp:txXfrm>
    </dsp:sp>
    <dsp:sp modelId="{9095F6E6-7D49-5542-B6CE-DB7E19DED095}">
      <dsp:nvSpPr>
        <dsp:cNvPr id="0" name=""/>
        <dsp:cNvSpPr/>
      </dsp:nvSpPr>
      <dsp:spPr>
        <a:xfrm>
          <a:off x="7161117" y="1478"/>
          <a:ext cx="2045262" cy="1227157"/>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t-CH" sz="2300" kern="1200" dirty="0"/>
            <a:t>Rehn-Delorme</a:t>
          </a:r>
          <a:endParaRPr lang="en-US" sz="2300" kern="1200" dirty="0"/>
        </a:p>
      </dsp:txBody>
      <dsp:txXfrm>
        <a:off x="7161117" y="1478"/>
        <a:ext cx="2045262" cy="1227157"/>
      </dsp:txXfrm>
    </dsp:sp>
    <dsp:sp modelId="{FC466F32-6654-B042-9CBC-27F84043E9CE}">
      <dsp:nvSpPr>
        <dsp:cNvPr id="0" name=""/>
        <dsp:cNvSpPr/>
      </dsp:nvSpPr>
      <dsp:spPr>
        <a:xfrm>
          <a:off x="411752" y="1433162"/>
          <a:ext cx="2045262" cy="1227157"/>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t-CH" sz="2300" kern="1200" dirty="0"/>
            <a:t>Altenmeier</a:t>
          </a:r>
          <a:endParaRPr lang="en-US" sz="2300" kern="1200" dirty="0"/>
        </a:p>
      </dsp:txBody>
      <dsp:txXfrm>
        <a:off x="411752" y="1433162"/>
        <a:ext cx="2045262" cy="1227157"/>
      </dsp:txXfrm>
    </dsp:sp>
    <dsp:sp modelId="{BF4AFFD7-7703-3041-9202-EA1A0CEE855F}">
      <dsp:nvSpPr>
        <dsp:cNvPr id="0" name=""/>
        <dsp:cNvSpPr/>
      </dsp:nvSpPr>
      <dsp:spPr>
        <a:xfrm>
          <a:off x="2661541" y="1433162"/>
          <a:ext cx="2045262" cy="122715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t-CH" sz="2300" kern="1200"/>
            <a:t>STARR</a:t>
          </a:r>
          <a:endParaRPr lang="en-US" sz="2300" kern="1200"/>
        </a:p>
      </dsp:txBody>
      <dsp:txXfrm>
        <a:off x="2661541" y="1433162"/>
        <a:ext cx="2045262" cy="1227157"/>
      </dsp:txXfrm>
    </dsp:sp>
    <dsp:sp modelId="{ABD35C71-B437-F845-9C5D-42B396B7B330}">
      <dsp:nvSpPr>
        <dsp:cNvPr id="0" name=""/>
        <dsp:cNvSpPr/>
      </dsp:nvSpPr>
      <dsp:spPr>
        <a:xfrm>
          <a:off x="4911329" y="1433162"/>
          <a:ext cx="2045262" cy="122715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t-CH" sz="2300" kern="1200" dirty="0"/>
            <a:t>SNS</a:t>
          </a:r>
          <a:endParaRPr lang="en-US" sz="2300" kern="1200" dirty="0"/>
        </a:p>
      </dsp:txBody>
      <dsp:txXfrm>
        <a:off x="4911329" y="1433162"/>
        <a:ext cx="2045262" cy="1227157"/>
      </dsp:txXfrm>
    </dsp:sp>
    <dsp:sp modelId="{2DD506E0-9107-D74A-AEA7-F20358A429B1}">
      <dsp:nvSpPr>
        <dsp:cNvPr id="0" name=""/>
        <dsp:cNvSpPr/>
      </dsp:nvSpPr>
      <dsp:spPr>
        <a:xfrm>
          <a:off x="7161117" y="1433162"/>
          <a:ext cx="2045262" cy="1227157"/>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t-IT" sz="2300" kern="1200" dirty="0" err="1"/>
            <a:t>Medical</a:t>
          </a:r>
          <a:r>
            <a:rPr lang="it-IT" sz="2300" kern="1200" dirty="0"/>
            <a:t> Therapy</a:t>
          </a:r>
        </a:p>
      </dsp:txBody>
      <dsp:txXfrm>
        <a:off x="7161117" y="1433162"/>
        <a:ext cx="2045262" cy="1227157"/>
      </dsp:txXfrm>
    </dsp:sp>
    <dsp:sp modelId="{23482478-BD88-A742-8E5F-04741B36A31B}">
      <dsp:nvSpPr>
        <dsp:cNvPr id="0" name=""/>
        <dsp:cNvSpPr/>
      </dsp:nvSpPr>
      <dsp:spPr>
        <a:xfrm>
          <a:off x="3786435" y="2864845"/>
          <a:ext cx="2045262" cy="1227157"/>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t-IT" sz="2300" kern="1200" dirty="0" err="1"/>
            <a:t>Physiotherapy</a:t>
          </a:r>
          <a:endParaRPr lang="it-IT" sz="2300" kern="1200" dirty="0"/>
        </a:p>
      </dsp:txBody>
      <dsp:txXfrm>
        <a:off x="3786435" y="2864845"/>
        <a:ext cx="2045262" cy="122715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2"/>
            <a:ext cx="2945659" cy="498055"/>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50443" y="2"/>
            <a:ext cx="2945659" cy="498055"/>
          </a:xfrm>
          <a:prstGeom prst="rect">
            <a:avLst/>
          </a:prstGeom>
        </p:spPr>
        <p:txBody>
          <a:bodyPr vert="horz" lIns="91440" tIns="45720" rIns="91440" bIns="45720" rtlCol="0"/>
          <a:lstStyle>
            <a:lvl1pPr algn="r">
              <a:defRPr sz="1200"/>
            </a:lvl1pPr>
          </a:lstStyle>
          <a:p>
            <a:fld id="{6BEBA221-ED70-4A6F-817F-CACD3F3BA6A3}" type="datetimeFigureOut">
              <a:rPr lang="de-CH" smtClean="0"/>
              <a:t>12.03.2024</a:t>
            </a:fld>
            <a:endParaRPr lang="de-CH"/>
          </a:p>
        </p:txBody>
      </p:sp>
      <p:sp>
        <p:nvSpPr>
          <p:cNvPr id="4" name="Fußzeilenplatzhalter 3"/>
          <p:cNvSpPr>
            <a:spLocks noGrp="1"/>
          </p:cNvSpPr>
          <p:nvPr>
            <p:ph type="ftr" sz="quarter" idx="2"/>
          </p:nvPr>
        </p:nvSpPr>
        <p:spPr>
          <a:xfrm>
            <a:off x="0" y="9428585"/>
            <a:ext cx="2945659" cy="498054"/>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50443" y="9428585"/>
            <a:ext cx="2945659" cy="498054"/>
          </a:xfrm>
          <a:prstGeom prst="rect">
            <a:avLst/>
          </a:prstGeom>
        </p:spPr>
        <p:txBody>
          <a:bodyPr vert="horz" lIns="91440" tIns="45720" rIns="91440" bIns="45720" rtlCol="0" anchor="b"/>
          <a:lstStyle>
            <a:lvl1pPr algn="r">
              <a:defRPr sz="1200"/>
            </a:lvl1pPr>
          </a:lstStyle>
          <a:p>
            <a:fld id="{3BDB04C7-D9BC-4744-9E9C-D6AE62FF4ADF}" type="slidenum">
              <a:rPr lang="de-CH" smtClean="0"/>
              <a:t>‹Nr.›</a:t>
            </a:fld>
            <a:endParaRPr lang="de-CH"/>
          </a:p>
        </p:txBody>
      </p:sp>
    </p:spTree>
    <p:extLst>
      <p:ext uri="{BB962C8B-B14F-4D97-AF65-F5344CB8AC3E}">
        <p14:creationId xmlns:p14="http://schemas.microsoft.com/office/powerpoint/2010/main" val="20567127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6058" cy="498419"/>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530" y="1"/>
            <a:ext cx="2946058" cy="498419"/>
          </a:xfrm>
          <a:prstGeom prst="rect">
            <a:avLst/>
          </a:prstGeom>
        </p:spPr>
        <p:txBody>
          <a:bodyPr vert="horz" lIns="91440" tIns="45720" rIns="91440" bIns="45720" rtlCol="0"/>
          <a:lstStyle>
            <a:lvl1pPr algn="r">
              <a:defRPr sz="1200"/>
            </a:lvl1pPr>
          </a:lstStyle>
          <a:p>
            <a:fld id="{D0F38243-A9BF-4157-89B2-7D1B579FB72D}" type="datetimeFigureOut">
              <a:rPr lang="de-CH" smtClean="0"/>
              <a:t>12.03.2024</a:t>
            </a:fld>
            <a:endParaRPr lang="de-CH"/>
          </a:p>
        </p:txBody>
      </p:sp>
      <p:sp>
        <p:nvSpPr>
          <p:cNvPr id="4" name="Folienbildplatzhalter 3"/>
          <p:cNvSpPr>
            <a:spLocks noGrp="1" noRot="1" noChangeAspect="1"/>
          </p:cNvSpPr>
          <p:nvPr>
            <p:ph type="sldImg" idx="2"/>
          </p:nvPr>
        </p:nvSpPr>
        <p:spPr>
          <a:xfrm>
            <a:off x="422275" y="1239838"/>
            <a:ext cx="5953125" cy="334962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442" y="4777862"/>
            <a:ext cx="5438792" cy="3908527"/>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28220"/>
            <a:ext cx="2946058" cy="498418"/>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530" y="9428220"/>
            <a:ext cx="2946058" cy="498418"/>
          </a:xfrm>
          <a:prstGeom prst="rect">
            <a:avLst/>
          </a:prstGeom>
        </p:spPr>
        <p:txBody>
          <a:bodyPr vert="horz" lIns="91440" tIns="45720" rIns="91440" bIns="45720" rtlCol="0" anchor="b"/>
          <a:lstStyle>
            <a:lvl1pPr algn="r">
              <a:defRPr sz="1200"/>
            </a:lvl1pPr>
          </a:lstStyle>
          <a:p>
            <a:fld id="{80766A6A-0694-453A-A50E-298FF4120954}" type="slidenum">
              <a:rPr lang="de-CH" smtClean="0"/>
              <a:t>‹Nr.›</a:t>
            </a:fld>
            <a:endParaRPr lang="de-CH"/>
          </a:p>
        </p:txBody>
      </p:sp>
    </p:spTree>
    <p:extLst>
      <p:ext uri="{BB962C8B-B14F-4D97-AF65-F5344CB8AC3E}">
        <p14:creationId xmlns:p14="http://schemas.microsoft.com/office/powerpoint/2010/main" val="655453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CH" dirty="0"/>
              <a:t>As told on a debate on the ESCP 2023 in Vilnius: NHS is struggling with waiting list for some kind of operations. Going privatly for the operation (between 1500 and 9000 Pounds</a:t>
            </a:r>
            <a:r>
              <a:rPr lang="it-CH" dirty="0">
                <a:sym typeface="Wingdings" pitchFamily="2" charset="2"/>
              </a:rPr>
              <a:t>suing the system no payment </a:t>
            </a:r>
            <a:endParaRPr lang="it-CH" dirty="0"/>
          </a:p>
          <a:p>
            <a:endParaRPr lang="it-CH" dirty="0"/>
          </a:p>
        </p:txBody>
      </p:sp>
      <p:sp>
        <p:nvSpPr>
          <p:cNvPr id="4" name="Segnaposto numero diapositiva 3"/>
          <p:cNvSpPr>
            <a:spLocks noGrp="1"/>
          </p:cNvSpPr>
          <p:nvPr>
            <p:ph type="sldNum" sz="quarter" idx="5"/>
          </p:nvPr>
        </p:nvSpPr>
        <p:spPr/>
        <p:txBody>
          <a:bodyPr/>
          <a:lstStyle/>
          <a:p>
            <a:fld id="{80766A6A-0694-453A-A50E-298FF4120954}" type="slidenum">
              <a:rPr lang="de-CH" smtClean="0"/>
              <a:t>4</a:t>
            </a:fld>
            <a:endParaRPr lang="de-CH"/>
          </a:p>
        </p:txBody>
      </p:sp>
    </p:spTree>
    <p:extLst>
      <p:ext uri="{BB962C8B-B14F-4D97-AF65-F5344CB8AC3E}">
        <p14:creationId xmlns:p14="http://schemas.microsoft.com/office/powerpoint/2010/main" val="3415224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80766A6A-0694-453A-A50E-298FF4120954}" type="slidenum">
              <a:rPr lang="de-CH" smtClean="0"/>
              <a:t>7</a:t>
            </a:fld>
            <a:endParaRPr lang="de-CH"/>
          </a:p>
        </p:txBody>
      </p:sp>
    </p:spTree>
    <p:extLst>
      <p:ext uri="{BB962C8B-B14F-4D97-AF65-F5344CB8AC3E}">
        <p14:creationId xmlns:p14="http://schemas.microsoft.com/office/powerpoint/2010/main" val="3805241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80766A6A-0694-453A-A50E-298FF4120954}" type="slidenum">
              <a:rPr lang="de-CH" smtClean="0"/>
              <a:t>10</a:t>
            </a:fld>
            <a:endParaRPr lang="de-CH"/>
          </a:p>
        </p:txBody>
      </p:sp>
    </p:spTree>
    <p:extLst>
      <p:ext uri="{BB962C8B-B14F-4D97-AF65-F5344CB8AC3E}">
        <p14:creationId xmlns:p14="http://schemas.microsoft.com/office/powerpoint/2010/main" val="1334904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The rates of complications after laparoscopic ventral </a:t>
            </a:r>
            <a:r>
              <a:rPr lang="en-US" sz="1200" kern="1200" dirty="0" err="1">
                <a:solidFill>
                  <a:schemeClr val="tx1"/>
                </a:solidFill>
                <a:effectLst/>
                <a:latin typeface="+mn-lt"/>
                <a:ea typeface="+mn-ea"/>
                <a:cs typeface="+mn-cs"/>
              </a:rPr>
              <a:t>rectopexy</a:t>
            </a:r>
            <a:r>
              <a:rPr lang="en-US" sz="1200" kern="1200" dirty="0">
                <a:solidFill>
                  <a:schemeClr val="tx1"/>
                </a:solidFill>
                <a:effectLst/>
                <a:latin typeface="+mn-lt"/>
                <a:ea typeface="+mn-ea"/>
                <a:cs typeface="+mn-cs"/>
              </a:rPr>
              <a:t> vary in the literature, depending on the patient population, the surgeon's experience, and the follow-up duration. However, to provide a general idea:</a:t>
            </a:r>
            <a:endParaRPr lang="de-C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Mesh-related complications: The rate of mesh erosion or infection is relatively low, reported in less than 5% of cases in most series. Mesh migration is even less common.</a:t>
            </a:r>
            <a:endParaRPr lang="de-C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Bowel dysfunction: New or worsening constipation occurs in approximately 15-20% of patients, though this rate can vary widely. Improvement in bowel function is noted in many patients over time. Fecal incontinence improvement rates are high, with significant improvements seen in 70-80% of patients, depending on preoperative symptoms and definitions used in studies.</a:t>
            </a:r>
            <a:endParaRPr lang="de-C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Sexual and urinary dysfunction: Postoperative sexual and urinary dysfunction rates are low, typically reported in less than 10% of patients. </a:t>
            </a:r>
            <a:r>
              <a:rPr lang="de-CH" sz="1200" kern="1200" dirty="0">
                <a:solidFill>
                  <a:schemeClr val="tx1"/>
                </a:solidFill>
                <a:effectLst/>
                <a:latin typeface="+mn-lt"/>
                <a:ea typeface="+mn-ea"/>
                <a:cs typeface="+mn-cs"/>
              </a:rPr>
              <a:t>These </a:t>
            </a:r>
            <a:r>
              <a:rPr lang="de-CH" sz="1200" kern="1200" dirty="0" err="1">
                <a:solidFill>
                  <a:schemeClr val="tx1"/>
                </a:solidFill>
                <a:effectLst/>
                <a:latin typeface="+mn-lt"/>
                <a:ea typeface="+mn-ea"/>
                <a:cs typeface="+mn-cs"/>
              </a:rPr>
              <a:t>issues</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often</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improve</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over</a:t>
            </a:r>
            <a:r>
              <a:rPr lang="de-CH" sz="1200" kern="1200" dirty="0">
                <a:solidFill>
                  <a:schemeClr val="tx1"/>
                </a:solidFill>
                <a:effectLst/>
                <a:latin typeface="+mn-lt"/>
                <a:ea typeface="+mn-ea"/>
                <a:cs typeface="+mn-cs"/>
              </a:rPr>
              <a:t> time </a:t>
            </a:r>
            <a:r>
              <a:rPr lang="de-CH" sz="1200" kern="1200" dirty="0" err="1">
                <a:solidFill>
                  <a:schemeClr val="tx1"/>
                </a:solidFill>
                <a:effectLst/>
                <a:latin typeface="+mn-lt"/>
                <a:ea typeface="+mn-ea"/>
                <a:cs typeface="+mn-cs"/>
              </a:rPr>
              <a:t>without</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further</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intervention</a:t>
            </a:r>
            <a:r>
              <a:rPr lang="de-CH" sz="1200" kern="1200" dirty="0">
                <a:solidFill>
                  <a:schemeClr val="tx1"/>
                </a:solidFill>
                <a:effectLst/>
                <a:latin typeface="+mn-lt"/>
                <a:ea typeface="+mn-ea"/>
                <a:cs typeface="+mn-cs"/>
              </a:rPr>
              <a:t>.</a:t>
            </a:r>
          </a:p>
          <a:p>
            <a:r>
              <a:rPr lang="de-CH" sz="1200" kern="1200" dirty="0">
                <a:solidFill>
                  <a:schemeClr val="tx1"/>
                </a:solidFill>
                <a:effectLst/>
                <a:latin typeface="+mn-lt"/>
                <a:ea typeface="+mn-ea"/>
                <a:cs typeface="+mn-cs"/>
              </a:rPr>
              <a:t>Operative </a:t>
            </a:r>
            <a:r>
              <a:rPr lang="de-CH" sz="1200" kern="1200" dirty="0" err="1">
                <a:solidFill>
                  <a:schemeClr val="tx1"/>
                </a:solidFill>
                <a:effectLst/>
                <a:latin typeface="+mn-lt"/>
                <a:ea typeface="+mn-ea"/>
                <a:cs typeface="+mn-cs"/>
              </a:rPr>
              <a:t>complications</a:t>
            </a:r>
            <a:r>
              <a:rPr lang="de-CH" sz="1200" kern="1200" dirty="0">
                <a:solidFill>
                  <a:schemeClr val="tx1"/>
                </a:solidFill>
                <a:effectLst/>
                <a:latin typeface="+mn-lt"/>
                <a:ea typeface="+mn-ea"/>
                <a:cs typeface="+mn-cs"/>
              </a:rPr>
              <a:t>: These </a:t>
            </a:r>
            <a:r>
              <a:rPr lang="de-CH" sz="1200" kern="1200" dirty="0" err="1">
                <a:solidFill>
                  <a:schemeClr val="tx1"/>
                </a:solidFill>
                <a:effectLst/>
                <a:latin typeface="+mn-lt"/>
                <a:ea typeface="+mn-ea"/>
                <a:cs typeface="+mn-cs"/>
              </a:rPr>
              <a:t>can</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include</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bleeding</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injury</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to</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surrounding</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organs</a:t>
            </a:r>
            <a:r>
              <a:rPr lang="de-CH" sz="1200" kern="1200" dirty="0">
                <a:solidFill>
                  <a:schemeClr val="tx1"/>
                </a:solidFill>
                <a:effectLst/>
                <a:latin typeface="+mn-lt"/>
                <a:ea typeface="+mn-ea"/>
                <a:cs typeface="+mn-cs"/>
              </a:rPr>
              <a:t> (such </a:t>
            </a:r>
            <a:r>
              <a:rPr lang="de-CH" sz="1200" kern="1200" dirty="0" err="1">
                <a:solidFill>
                  <a:schemeClr val="tx1"/>
                </a:solidFill>
                <a:effectLst/>
                <a:latin typeface="+mn-lt"/>
                <a:ea typeface="+mn-ea"/>
                <a:cs typeface="+mn-cs"/>
              </a:rPr>
              <a:t>as</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the</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bladder</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ureters</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or</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rectum</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and</a:t>
            </a:r>
            <a:r>
              <a:rPr lang="de-CH" sz="1200" kern="1200" dirty="0">
                <a:solidFill>
                  <a:schemeClr val="tx1"/>
                </a:solidFill>
                <a:effectLst/>
                <a:latin typeface="+mn-lt"/>
                <a:ea typeface="+mn-ea"/>
                <a:cs typeface="+mn-cs"/>
              </a:rPr>
              <a:t> nerve </a:t>
            </a:r>
            <a:r>
              <a:rPr lang="de-CH" sz="1200" kern="1200" dirty="0" err="1">
                <a:solidFill>
                  <a:schemeClr val="tx1"/>
                </a:solidFill>
                <a:effectLst/>
                <a:latin typeface="+mn-lt"/>
                <a:ea typeface="+mn-ea"/>
                <a:cs typeface="+mn-cs"/>
              </a:rPr>
              <a:t>damage</a:t>
            </a:r>
            <a:r>
              <a:rPr lang="de-CH" sz="1200" kern="1200" dirty="0">
                <a:solidFill>
                  <a:schemeClr val="tx1"/>
                </a:solidFill>
                <a:effectLst/>
                <a:latin typeface="+mn-lt"/>
                <a:ea typeface="+mn-ea"/>
                <a:cs typeface="+mn-cs"/>
              </a:rPr>
              <a:t>. The rate </a:t>
            </a:r>
            <a:r>
              <a:rPr lang="de-CH" sz="1200" kern="1200" dirty="0" err="1">
                <a:solidFill>
                  <a:schemeClr val="tx1"/>
                </a:solidFill>
                <a:effectLst/>
                <a:latin typeface="+mn-lt"/>
                <a:ea typeface="+mn-ea"/>
                <a:cs typeface="+mn-cs"/>
              </a:rPr>
              <a:t>of</a:t>
            </a:r>
            <a:r>
              <a:rPr lang="de-CH" sz="1200" kern="1200" dirty="0">
                <a:solidFill>
                  <a:schemeClr val="tx1"/>
                </a:solidFill>
                <a:effectLst/>
                <a:latin typeface="+mn-lt"/>
                <a:ea typeface="+mn-ea"/>
                <a:cs typeface="+mn-cs"/>
              </a:rPr>
              <a:t> such </a:t>
            </a:r>
            <a:r>
              <a:rPr lang="de-CH" sz="1200" kern="1200" dirty="0" err="1">
                <a:solidFill>
                  <a:schemeClr val="tx1"/>
                </a:solidFill>
                <a:effectLst/>
                <a:latin typeface="+mn-lt"/>
                <a:ea typeface="+mn-ea"/>
                <a:cs typeface="+mn-cs"/>
              </a:rPr>
              <a:t>complications</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is</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generally</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low</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estimated</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to</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be</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less</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than</a:t>
            </a:r>
            <a:r>
              <a:rPr lang="de-CH" sz="1200" kern="1200" dirty="0">
                <a:solidFill>
                  <a:schemeClr val="tx1"/>
                </a:solidFill>
                <a:effectLst/>
                <a:latin typeface="+mn-lt"/>
                <a:ea typeface="+mn-ea"/>
                <a:cs typeface="+mn-cs"/>
              </a:rPr>
              <a:t> 5%.</a:t>
            </a:r>
          </a:p>
          <a:p>
            <a:r>
              <a:rPr lang="de-CH" sz="1200" kern="1200" dirty="0" err="1">
                <a:solidFill>
                  <a:schemeClr val="tx1"/>
                </a:solidFill>
                <a:effectLst/>
                <a:latin typeface="+mn-lt"/>
                <a:ea typeface="+mn-ea"/>
                <a:cs typeface="+mn-cs"/>
              </a:rPr>
              <a:t>Recurrence</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of</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prolapse</a:t>
            </a:r>
            <a:r>
              <a:rPr lang="de-CH" sz="1200" kern="1200" dirty="0">
                <a:solidFill>
                  <a:schemeClr val="tx1"/>
                </a:solidFill>
                <a:effectLst/>
                <a:latin typeface="+mn-lt"/>
                <a:ea typeface="+mn-ea"/>
                <a:cs typeface="+mn-cs"/>
              </a:rPr>
              <a:t>: The rate </a:t>
            </a:r>
            <a:r>
              <a:rPr lang="de-CH" sz="1200" kern="1200" dirty="0" err="1">
                <a:solidFill>
                  <a:schemeClr val="tx1"/>
                </a:solidFill>
                <a:effectLst/>
                <a:latin typeface="+mn-lt"/>
                <a:ea typeface="+mn-ea"/>
                <a:cs typeface="+mn-cs"/>
              </a:rPr>
              <a:t>of</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recurrence</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varies</a:t>
            </a:r>
            <a:r>
              <a:rPr lang="de-CH" sz="1200" kern="1200" dirty="0">
                <a:solidFill>
                  <a:schemeClr val="tx1"/>
                </a:solidFill>
                <a:effectLst/>
                <a:latin typeface="+mn-lt"/>
                <a:ea typeface="+mn-ea"/>
                <a:cs typeface="+mn-cs"/>
              </a:rPr>
              <a:t> but </a:t>
            </a:r>
            <a:r>
              <a:rPr lang="de-CH" sz="1200" kern="1200" dirty="0" err="1">
                <a:solidFill>
                  <a:schemeClr val="tx1"/>
                </a:solidFill>
                <a:effectLst/>
                <a:latin typeface="+mn-lt"/>
                <a:ea typeface="+mn-ea"/>
                <a:cs typeface="+mn-cs"/>
              </a:rPr>
              <a:t>is</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generally</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reported</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to</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be</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between</a:t>
            </a:r>
            <a:r>
              <a:rPr lang="de-CH" sz="1200" kern="1200" dirty="0">
                <a:solidFill>
                  <a:schemeClr val="tx1"/>
                </a:solidFill>
                <a:effectLst/>
                <a:latin typeface="+mn-lt"/>
                <a:ea typeface="+mn-ea"/>
                <a:cs typeface="+mn-cs"/>
              </a:rPr>
              <a:t> 5% </a:t>
            </a:r>
            <a:r>
              <a:rPr lang="de-CH" sz="1200" kern="1200" dirty="0" err="1">
                <a:solidFill>
                  <a:schemeClr val="tx1"/>
                </a:solidFill>
                <a:effectLst/>
                <a:latin typeface="+mn-lt"/>
                <a:ea typeface="+mn-ea"/>
                <a:cs typeface="+mn-cs"/>
              </a:rPr>
              <a:t>and</a:t>
            </a:r>
            <a:r>
              <a:rPr lang="de-CH" sz="1200" kern="1200" dirty="0">
                <a:solidFill>
                  <a:schemeClr val="tx1"/>
                </a:solidFill>
                <a:effectLst/>
                <a:latin typeface="+mn-lt"/>
                <a:ea typeface="+mn-ea"/>
                <a:cs typeface="+mn-cs"/>
              </a:rPr>
              <a:t> 10% in </a:t>
            </a:r>
            <a:r>
              <a:rPr lang="de-CH" sz="1200" kern="1200" dirty="0" err="1">
                <a:solidFill>
                  <a:schemeClr val="tx1"/>
                </a:solidFill>
                <a:effectLst/>
                <a:latin typeface="+mn-lt"/>
                <a:ea typeface="+mn-ea"/>
                <a:cs typeface="+mn-cs"/>
              </a:rPr>
              <a:t>the</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longer</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term</a:t>
            </a:r>
            <a:r>
              <a:rPr lang="de-CH" sz="1200" kern="1200" dirty="0">
                <a:solidFill>
                  <a:schemeClr val="tx1"/>
                </a:solidFill>
                <a:effectLst/>
                <a:latin typeface="+mn-lt"/>
                <a:ea typeface="+mn-ea"/>
                <a:cs typeface="+mn-cs"/>
              </a:rPr>
              <a:t>.</a:t>
            </a:r>
          </a:p>
          <a:p>
            <a:endParaRPr lang="en-GB" dirty="0"/>
          </a:p>
        </p:txBody>
      </p:sp>
      <p:sp>
        <p:nvSpPr>
          <p:cNvPr id="4" name="Foliennummernplatzhalter 3"/>
          <p:cNvSpPr>
            <a:spLocks noGrp="1"/>
          </p:cNvSpPr>
          <p:nvPr>
            <p:ph type="sldNum" sz="quarter" idx="10"/>
          </p:nvPr>
        </p:nvSpPr>
        <p:spPr/>
        <p:txBody>
          <a:bodyPr/>
          <a:lstStyle/>
          <a:p>
            <a:fld id="{80766A6A-0694-453A-A50E-298FF4120954}" type="slidenum">
              <a:rPr lang="de-CH" smtClean="0"/>
              <a:t>11</a:t>
            </a:fld>
            <a:endParaRPr lang="de-CH"/>
          </a:p>
        </p:txBody>
      </p:sp>
    </p:spTree>
    <p:extLst>
      <p:ext uri="{BB962C8B-B14F-4D97-AF65-F5344CB8AC3E}">
        <p14:creationId xmlns:p14="http://schemas.microsoft.com/office/powerpoint/2010/main" val="3073871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The rates of complications after laparoscopic ventral rectopexy vary in the literature, depending on the patient population, the surgeon's experience, and the follow-up duration. However, to provide a general idea:</a:t>
            </a:r>
            <a:endParaRPr lang="de-C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endParaRPr lang="it-CH" dirty="0"/>
          </a:p>
        </p:txBody>
      </p:sp>
      <p:sp>
        <p:nvSpPr>
          <p:cNvPr id="4" name="Segnaposto numero diapositiva 3"/>
          <p:cNvSpPr>
            <a:spLocks noGrp="1"/>
          </p:cNvSpPr>
          <p:nvPr>
            <p:ph type="sldNum" sz="quarter" idx="5"/>
          </p:nvPr>
        </p:nvSpPr>
        <p:spPr/>
        <p:txBody>
          <a:bodyPr/>
          <a:lstStyle/>
          <a:p>
            <a:fld id="{80766A6A-0694-453A-A50E-298FF4120954}" type="slidenum">
              <a:rPr lang="de-CH" smtClean="0"/>
              <a:t>13</a:t>
            </a:fld>
            <a:endParaRPr lang="de-CH"/>
          </a:p>
        </p:txBody>
      </p:sp>
    </p:spTree>
    <p:extLst>
      <p:ext uri="{BB962C8B-B14F-4D97-AF65-F5344CB8AC3E}">
        <p14:creationId xmlns:p14="http://schemas.microsoft.com/office/powerpoint/2010/main" val="3080858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The rates of complications after laparoscopic ventral rectopexy vary in the literature, depending on the patient population, the surgeon's experience, and the follow-up duration. However, to provide a general idea:</a:t>
            </a:r>
            <a:endParaRPr lang="de-C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endParaRPr lang="it-CH" dirty="0"/>
          </a:p>
        </p:txBody>
      </p:sp>
      <p:sp>
        <p:nvSpPr>
          <p:cNvPr id="4" name="Segnaposto numero diapositiva 3"/>
          <p:cNvSpPr>
            <a:spLocks noGrp="1"/>
          </p:cNvSpPr>
          <p:nvPr>
            <p:ph type="sldNum" sz="quarter" idx="5"/>
          </p:nvPr>
        </p:nvSpPr>
        <p:spPr/>
        <p:txBody>
          <a:bodyPr/>
          <a:lstStyle/>
          <a:p>
            <a:fld id="{80766A6A-0694-453A-A50E-298FF4120954}" type="slidenum">
              <a:rPr lang="de-CH" smtClean="0"/>
              <a:t>14</a:t>
            </a:fld>
            <a:endParaRPr lang="de-CH"/>
          </a:p>
        </p:txBody>
      </p:sp>
    </p:spTree>
    <p:extLst>
      <p:ext uri="{BB962C8B-B14F-4D97-AF65-F5344CB8AC3E}">
        <p14:creationId xmlns:p14="http://schemas.microsoft.com/office/powerpoint/2010/main" val="753145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a:t>Titelmasterformat durch Klicken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41978436-F82B-4D3C-B47B-E6B53532C3D7}" type="datetimeFigureOut">
              <a:rPr lang="de-CH" smtClean="0"/>
              <a:t>12.03.2024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1C364F3F-A913-4065-B4C7-4F6586FE68F7}" type="slidenum">
              <a:rPr lang="de-CH" smtClean="0"/>
              <a:t>‹Nr.›</a:t>
            </a:fld>
            <a:endParaRPr lang="de-CH"/>
          </a:p>
        </p:txBody>
      </p:sp>
    </p:spTree>
    <p:extLst>
      <p:ext uri="{BB962C8B-B14F-4D97-AF65-F5344CB8AC3E}">
        <p14:creationId xmlns:p14="http://schemas.microsoft.com/office/powerpoint/2010/main" val="3116644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41978436-F82B-4D3C-B47B-E6B53532C3D7}" type="datetimeFigureOut">
              <a:rPr lang="de-CH" smtClean="0"/>
              <a:t>12.03.2024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1C364F3F-A913-4065-B4C7-4F6586FE68F7}" type="slidenum">
              <a:rPr lang="de-CH" smtClean="0"/>
              <a:t>‹Nr.›</a:t>
            </a:fld>
            <a:endParaRPr lang="de-CH"/>
          </a:p>
        </p:txBody>
      </p:sp>
    </p:spTree>
    <p:extLst>
      <p:ext uri="{BB962C8B-B14F-4D97-AF65-F5344CB8AC3E}">
        <p14:creationId xmlns:p14="http://schemas.microsoft.com/office/powerpoint/2010/main" val="9076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Titelmasterformat durch Klicken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41978436-F82B-4D3C-B47B-E6B53532C3D7}" type="datetimeFigureOut">
              <a:rPr lang="de-CH" smtClean="0"/>
              <a:t>12.03.2024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1C364F3F-A913-4065-B4C7-4F6586FE68F7}" type="slidenum">
              <a:rPr lang="de-CH" smtClean="0"/>
              <a:t>‹Nr.›</a:t>
            </a:fld>
            <a:endParaRPr lang="de-CH"/>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30650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41978436-F82B-4D3C-B47B-E6B53532C3D7}" type="datetimeFigureOut">
              <a:rPr lang="de-CH" smtClean="0"/>
              <a:t>12.03.2024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1C364F3F-A913-4065-B4C7-4F6586FE68F7}" type="slidenum">
              <a:rPr lang="de-CH" smtClean="0"/>
              <a:t>‹Nr.›</a:t>
            </a:fld>
            <a:endParaRPr lang="de-CH"/>
          </a:p>
        </p:txBody>
      </p:sp>
    </p:spTree>
    <p:extLst>
      <p:ext uri="{BB962C8B-B14F-4D97-AF65-F5344CB8AC3E}">
        <p14:creationId xmlns:p14="http://schemas.microsoft.com/office/powerpoint/2010/main" val="2471986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41978436-F82B-4D3C-B47B-E6B53532C3D7}" type="datetimeFigureOut">
              <a:rPr lang="de-CH" smtClean="0"/>
              <a:t>12.03.2024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1C364F3F-A913-4065-B4C7-4F6586FE68F7}" type="slidenum">
              <a:rPr lang="de-CH" smtClean="0"/>
              <a:t>‹Nr.›</a:t>
            </a:fld>
            <a:endParaRPr lang="de-CH"/>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8833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41978436-F82B-4D3C-B47B-E6B53532C3D7}" type="datetimeFigureOut">
              <a:rPr lang="de-CH" smtClean="0"/>
              <a:t>12.03.2024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1C364F3F-A913-4065-B4C7-4F6586FE68F7}" type="slidenum">
              <a:rPr lang="de-CH" smtClean="0"/>
              <a:t>‹Nr.›</a:t>
            </a:fld>
            <a:endParaRPr lang="de-CH"/>
          </a:p>
        </p:txBody>
      </p:sp>
    </p:spTree>
    <p:extLst>
      <p:ext uri="{BB962C8B-B14F-4D97-AF65-F5344CB8AC3E}">
        <p14:creationId xmlns:p14="http://schemas.microsoft.com/office/powerpoint/2010/main" val="1175699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1978436-F82B-4D3C-B47B-E6B53532C3D7}" type="datetimeFigureOut">
              <a:rPr lang="de-CH" smtClean="0"/>
              <a:t>12.03.2024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1C364F3F-A913-4065-B4C7-4F6586FE68F7}" type="slidenum">
              <a:rPr lang="de-CH" smtClean="0"/>
              <a:t>‹Nr.›</a:t>
            </a:fld>
            <a:endParaRPr lang="de-CH"/>
          </a:p>
        </p:txBody>
      </p:sp>
    </p:spTree>
    <p:extLst>
      <p:ext uri="{BB962C8B-B14F-4D97-AF65-F5344CB8AC3E}">
        <p14:creationId xmlns:p14="http://schemas.microsoft.com/office/powerpoint/2010/main" val="3621379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1978436-F82B-4D3C-B47B-E6B53532C3D7}" type="datetimeFigureOut">
              <a:rPr lang="de-CH" smtClean="0"/>
              <a:t>12.03.2024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1C364F3F-A913-4065-B4C7-4F6586FE68F7}" type="slidenum">
              <a:rPr lang="de-CH" smtClean="0"/>
              <a:t>‹Nr.›</a:t>
            </a:fld>
            <a:endParaRPr lang="de-CH"/>
          </a:p>
        </p:txBody>
      </p:sp>
    </p:spTree>
    <p:extLst>
      <p:ext uri="{BB962C8B-B14F-4D97-AF65-F5344CB8AC3E}">
        <p14:creationId xmlns:p14="http://schemas.microsoft.com/office/powerpoint/2010/main" val="1660436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Willkommensfolie">
    <p:spTree>
      <p:nvGrpSpPr>
        <p:cNvPr id="1" name=""/>
        <p:cNvGrpSpPr/>
        <p:nvPr/>
      </p:nvGrpSpPr>
      <p:grpSpPr>
        <a:xfrm>
          <a:off x="0" y="0"/>
          <a:ext cx="0" cy="0"/>
          <a:chOff x="0" y="0"/>
          <a:chExt cx="0" cy="0"/>
        </a:xfrm>
      </p:grpSpPr>
      <p:sp>
        <p:nvSpPr>
          <p:cNvPr id="5" name="Bildplatzhalter 4"/>
          <p:cNvSpPr>
            <a:spLocks noGrp="1"/>
          </p:cNvSpPr>
          <p:nvPr>
            <p:ph type="pic" sz="quarter" idx="10"/>
          </p:nvPr>
        </p:nvSpPr>
        <p:spPr>
          <a:xfrm>
            <a:off x="0" y="0"/>
            <a:ext cx="12192000" cy="6858000"/>
          </a:xfrm>
          <a:custGeom>
            <a:avLst/>
            <a:gdLst/>
            <a:ahLst/>
            <a:cxnLst/>
            <a:rect l="l" t="t" r="r" b="b"/>
            <a:pathLst>
              <a:path w="9144000" h="5143500">
                <a:moveTo>
                  <a:pt x="0" y="0"/>
                </a:moveTo>
                <a:lnTo>
                  <a:pt x="9144000" y="0"/>
                </a:lnTo>
                <a:lnTo>
                  <a:pt x="9144000" y="5143500"/>
                </a:lnTo>
                <a:lnTo>
                  <a:pt x="0" y="5143500"/>
                </a:lnTo>
                <a:lnTo>
                  <a:pt x="0" y="2520000"/>
                </a:lnTo>
                <a:lnTo>
                  <a:pt x="4662000" y="2520000"/>
                </a:lnTo>
                <a:lnTo>
                  <a:pt x="4662000" y="484188"/>
                </a:lnTo>
                <a:lnTo>
                  <a:pt x="0" y="484188"/>
                </a:lnTo>
                <a:close/>
              </a:path>
            </a:pathLst>
          </a:custGeom>
        </p:spPr>
        <p:txBody>
          <a:bodyPr/>
          <a:lstStyle/>
          <a:p>
            <a:r>
              <a:rPr lang="de-DE"/>
              <a:t>Bild durch Klicken auf Symbol hinzufügen</a:t>
            </a:r>
            <a:endParaRPr lang="de-CH" dirty="0"/>
          </a:p>
        </p:txBody>
      </p:sp>
      <p:pic>
        <p:nvPicPr>
          <p:cNvPr id="13" name="Grafik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6000" y="2808934"/>
            <a:ext cx="1056000" cy="365236"/>
          </a:xfrm>
          <a:prstGeom prst="rect">
            <a:avLst/>
          </a:prstGeom>
        </p:spPr>
      </p:pic>
      <p:pic>
        <p:nvPicPr>
          <p:cNvPr id="7" name="Grafik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6001" y="2564904"/>
            <a:ext cx="613463" cy="692629"/>
          </a:xfrm>
          <a:prstGeom prst="rect">
            <a:avLst/>
          </a:prstGeom>
        </p:spPr>
      </p:pic>
      <p:sp>
        <p:nvSpPr>
          <p:cNvPr id="2" name="Titel 1"/>
          <p:cNvSpPr>
            <a:spLocks noGrp="1"/>
          </p:cNvSpPr>
          <p:nvPr>
            <p:ph type="ctrTitle"/>
          </p:nvPr>
        </p:nvSpPr>
        <p:spPr>
          <a:xfrm>
            <a:off x="1152000" y="1028883"/>
            <a:ext cx="4944000" cy="479904"/>
          </a:xfrm>
        </p:spPr>
        <p:txBody>
          <a:bodyPr/>
          <a:lstStyle>
            <a:lvl1pPr>
              <a:lnSpc>
                <a:spcPts val="4667"/>
              </a:lnSpc>
              <a:defRPr sz="3733">
                <a:solidFill>
                  <a:schemeClr val="tx1"/>
                </a:solidFill>
              </a:defRPr>
            </a:lvl1pPr>
          </a:lstStyle>
          <a:p>
            <a:r>
              <a:rPr lang="de-DE"/>
              <a:t>Titelmasterformat durch Klicken bearbeiten</a:t>
            </a:r>
            <a:endParaRPr lang="de-CH" dirty="0"/>
          </a:p>
        </p:txBody>
      </p:sp>
      <p:sp>
        <p:nvSpPr>
          <p:cNvPr id="3" name="Untertitel 2"/>
          <p:cNvSpPr>
            <a:spLocks noGrp="1"/>
          </p:cNvSpPr>
          <p:nvPr>
            <p:ph type="subTitle" idx="1"/>
          </p:nvPr>
        </p:nvSpPr>
        <p:spPr>
          <a:xfrm>
            <a:off x="1152000" y="1508787"/>
            <a:ext cx="4944000" cy="1300147"/>
          </a:xfrm>
        </p:spPr>
        <p:txBody>
          <a:bodyPr/>
          <a:lstStyle>
            <a:lvl1pPr marL="0" indent="0" algn="l">
              <a:lnSpc>
                <a:spcPts val="3733"/>
              </a:lnSpc>
              <a:spcAft>
                <a:spcPts val="0"/>
              </a:spcAft>
              <a:buNone/>
              <a:defRPr sz="2667" b="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de-DE"/>
              <a:t>Formatvorlage des Untertitelmasters durch Klicken bearbeiten</a:t>
            </a:r>
            <a:endParaRPr lang="de-CH" dirty="0"/>
          </a:p>
        </p:txBody>
      </p:sp>
    </p:spTree>
    <p:extLst>
      <p:ext uri="{BB962C8B-B14F-4D97-AF65-F5344CB8AC3E}">
        <p14:creationId xmlns:p14="http://schemas.microsoft.com/office/powerpoint/2010/main" val="368923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1978436-F82B-4D3C-B47B-E6B53532C3D7}" type="datetimeFigureOut">
              <a:rPr lang="de-CH" smtClean="0"/>
              <a:t>12.03.2024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1C364F3F-A913-4065-B4C7-4F6586FE68F7}" type="slidenum">
              <a:rPr lang="de-CH" smtClean="0"/>
              <a:t>‹Nr.›</a:t>
            </a:fld>
            <a:endParaRPr lang="de-CH"/>
          </a:p>
        </p:txBody>
      </p:sp>
    </p:spTree>
    <p:extLst>
      <p:ext uri="{BB962C8B-B14F-4D97-AF65-F5344CB8AC3E}">
        <p14:creationId xmlns:p14="http://schemas.microsoft.com/office/powerpoint/2010/main" val="1282406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41978436-F82B-4D3C-B47B-E6B53532C3D7}" type="datetimeFigureOut">
              <a:rPr lang="de-CH" smtClean="0"/>
              <a:t>12.03.2024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1C364F3F-A913-4065-B4C7-4F6586FE68F7}" type="slidenum">
              <a:rPr lang="de-CH" smtClean="0"/>
              <a:t>‹Nr.›</a:t>
            </a:fld>
            <a:endParaRPr lang="de-CH"/>
          </a:p>
        </p:txBody>
      </p:sp>
    </p:spTree>
    <p:extLst>
      <p:ext uri="{BB962C8B-B14F-4D97-AF65-F5344CB8AC3E}">
        <p14:creationId xmlns:p14="http://schemas.microsoft.com/office/powerpoint/2010/main" val="2501335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1978436-F82B-4D3C-B47B-E6B53532C3D7}" type="datetimeFigureOut">
              <a:rPr lang="de-CH" smtClean="0"/>
              <a:t>12.03.2024</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1C364F3F-A913-4065-B4C7-4F6586FE68F7}" type="slidenum">
              <a:rPr lang="de-CH" smtClean="0"/>
              <a:t>‹Nr.›</a:t>
            </a:fld>
            <a:endParaRPr lang="de-CH"/>
          </a:p>
        </p:txBody>
      </p:sp>
    </p:spTree>
    <p:extLst>
      <p:ext uri="{BB962C8B-B14F-4D97-AF65-F5344CB8AC3E}">
        <p14:creationId xmlns:p14="http://schemas.microsoft.com/office/powerpoint/2010/main" val="918124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1978436-F82B-4D3C-B47B-E6B53532C3D7}" type="datetimeFigureOut">
              <a:rPr lang="de-CH" smtClean="0"/>
              <a:t>12.03.2024</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1C364F3F-A913-4065-B4C7-4F6586FE68F7}" type="slidenum">
              <a:rPr lang="de-CH" smtClean="0"/>
              <a:t>‹Nr.›</a:t>
            </a:fld>
            <a:endParaRPr lang="de-CH"/>
          </a:p>
        </p:txBody>
      </p:sp>
    </p:spTree>
    <p:extLst>
      <p:ext uri="{BB962C8B-B14F-4D97-AF65-F5344CB8AC3E}">
        <p14:creationId xmlns:p14="http://schemas.microsoft.com/office/powerpoint/2010/main" val="1286521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41978436-F82B-4D3C-B47B-E6B53532C3D7}" type="datetimeFigureOut">
              <a:rPr lang="de-CH" smtClean="0"/>
              <a:t>12.03.2024</a:t>
            </a:fld>
            <a:endParaRPr lang="de-CH"/>
          </a:p>
        </p:txBody>
      </p:sp>
      <p:sp>
        <p:nvSpPr>
          <p:cNvPr id="4" name="Footer Placeholder 3"/>
          <p:cNvSpPr>
            <a:spLocks noGrp="1"/>
          </p:cNvSpPr>
          <p:nvPr>
            <p:ph type="ftr" sz="quarter" idx="11"/>
          </p:nvPr>
        </p:nvSpPr>
        <p:spPr/>
        <p:txBody>
          <a:bodyPr/>
          <a:lstStyle/>
          <a:p>
            <a:endParaRPr lang="de-CH"/>
          </a:p>
        </p:txBody>
      </p:sp>
      <p:sp>
        <p:nvSpPr>
          <p:cNvPr id="5" name="Slide Number Placeholder 4"/>
          <p:cNvSpPr>
            <a:spLocks noGrp="1"/>
          </p:cNvSpPr>
          <p:nvPr>
            <p:ph type="sldNum" sz="quarter" idx="12"/>
          </p:nvPr>
        </p:nvSpPr>
        <p:spPr/>
        <p:txBody>
          <a:bodyPr/>
          <a:lstStyle/>
          <a:p>
            <a:fld id="{1C364F3F-A913-4065-B4C7-4F6586FE68F7}" type="slidenum">
              <a:rPr lang="de-CH" smtClean="0"/>
              <a:t>‹Nr.›</a:t>
            </a:fld>
            <a:endParaRPr lang="de-CH"/>
          </a:p>
        </p:txBody>
      </p:sp>
    </p:spTree>
    <p:extLst>
      <p:ext uri="{BB962C8B-B14F-4D97-AF65-F5344CB8AC3E}">
        <p14:creationId xmlns:p14="http://schemas.microsoft.com/office/powerpoint/2010/main" val="112746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978436-F82B-4D3C-B47B-E6B53532C3D7}" type="datetimeFigureOut">
              <a:rPr lang="de-CH" smtClean="0"/>
              <a:t>12.03.2024</a:t>
            </a:fld>
            <a:endParaRPr lang="de-CH"/>
          </a:p>
        </p:txBody>
      </p:sp>
      <p:sp>
        <p:nvSpPr>
          <p:cNvPr id="3" name="Footer Placeholder 2"/>
          <p:cNvSpPr>
            <a:spLocks noGrp="1"/>
          </p:cNvSpPr>
          <p:nvPr>
            <p:ph type="ftr" sz="quarter" idx="11"/>
          </p:nvPr>
        </p:nvSpPr>
        <p:spPr/>
        <p:txBody>
          <a:bodyPr/>
          <a:lstStyle/>
          <a:p>
            <a:endParaRPr lang="de-CH"/>
          </a:p>
        </p:txBody>
      </p:sp>
      <p:sp>
        <p:nvSpPr>
          <p:cNvPr id="4" name="Slide Number Placeholder 3"/>
          <p:cNvSpPr>
            <a:spLocks noGrp="1"/>
          </p:cNvSpPr>
          <p:nvPr>
            <p:ph type="sldNum" sz="quarter" idx="12"/>
          </p:nvPr>
        </p:nvSpPr>
        <p:spPr/>
        <p:txBody>
          <a:bodyPr/>
          <a:lstStyle/>
          <a:p>
            <a:fld id="{1C364F3F-A913-4065-B4C7-4F6586FE68F7}" type="slidenum">
              <a:rPr lang="de-CH" smtClean="0"/>
              <a:t>‹Nr.›</a:t>
            </a:fld>
            <a:endParaRPr lang="de-CH"/>
          </a:p>
        </p:txBody>
      </p:sp>
    </p:spTree>
    <p:extLst>
      <p:ext uri="{BB962C8B-B14F-4D97-AF65-F5344CB8AC3E}">
        <p14:creationId xmlns:p14="http://schemas.microsoft.com/office/powerpoint/2010/main" val="414513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a:t>Titelmasterformat durch Klicken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41978436-F82B-4D3C-B47B-E6B53532C3D7}" type="datetimeFigureOut">
              <a:rPr lang="de-CH" smtClean="0"/>
              <a:t>12.03.2024</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1C364F3F-A913-4065-B4C7-4F6586FE68F7}" type="slidenum">
              <a:rPr lang="de-CH" smtClean="0"/>
              <a:t>‹Nr.›</a:t>
            </a:fld>
            <a:endParaRPr lang="de-CH"/>
          </a:p>
        </p:txBody>
      </p:sp>
    </p:spTree>
    <p:extLst>
      <p:ext uri="{BB962C8B-B14F-4D97-AF65-F5344CB8AC3E}">
        <p14:creationId xmlns:p14="http://schemas.microsoft.com/office/powerpoint/2010/main" val="3787693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41978436-F82B-4D3C-B47B-E6B53532C3D7}" type="datetimeFigureOut">
              <a:rPr lang="de-CH" smtClean="0"/>
              <a:t>12.03.2024</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1C364F3F-A913-4065-B4C7-4F6586FE68F7}" type="slidenum">
              <a:rPr lang="de-CH" smtClean="0"/>
              <a:t>‹Nr.›</a:t>
            </a:fld>
            <a:endParaRPr lang="de-CH"/>
          </a:p>
        </p:txBody>
      </p:sp>
    </p:spTree>
    <p:extLst>
      <p:ext uri="{BB962C8B-B14F-4D97-AF65-F5344CB8AC3E}">
        <p14:creationId xmlns:p14="http://schemas.microsoft.com/office/powerpoint/2010/main" val="491312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978436-F82B-4D3C-B47B-E6B53532C3D7}" type="datetimeFigureOut">
              <a:rPr lang="de-CH" smtClean="0"/>
              <a:t>12.03.2024</a:t>
            </a:fld>
            <a:endParaRPr lang="de-CH"/>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CH"/>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C364F3F-A913-4065-B4C7-4F6586FE68F7}" type="slidenum">
              <a:rPr lang="de-CH" smtClean="0"/>
              <a:t>‹Nr.›</a:t>
            </a:fld>
            <a:endParaRPr lang="de-CH"/>
          </a:p>
        </p:txBody>
      </p:sp>
    </p:spTree>
    <p:extLst>
      <p:ext uri="{BB962C8B-B14F-4D97-AF65-F5344CB8AC3E}">
        <p14:creationId xmlns:p14="http://schemas.microsoft.com/office/powerpoint/2010/main" val="6417165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video" Target="NULL" TargetMode="External"/><Relationship Id="rId7" Type="http://schemas.openxmlformats.org/officeDocument/2006/relationships/image" Target="../media/image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png"/><Relationship Id="rId5" Type="http://schemas.openxmlformats.org/officeDocument/2006/relationships/slideLayout" Target="../slideLayouts/slideLayout2.xml"/><Relationship Id="rId4" Type="http://schemas.microsoft.com/office/2007/relationships/media" Target="../media/media2.mp4"/></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895600" y="4581128"/>
            <a:ext cx="6400800" cy="1752600"/>
          </a:xfrm>
        </p:spPr>
        <p:txBody>
          <a:bodyPr>
            <a:normAutofit/>
          </a:bodyPr>
          <a:lstStyle/>
          <a:p>
            <a:r>
              <a:rPr lang="de-CH" sz="2400" dirty="0"/>
              <a:t>Klinik für Allgemein-, Viszeral-, Endokrin- </a:t>
            </a:r>
          </a:p>
          <a:p>
            <a:r>
              <a:rPr lang="de-CH" sz="2400" dirty="0"/>
              <a:t>und Transplantationschirurgie</a:t>
            </a:r>
          </a:p>
        </p:txBody>
      </p:sp>
      <p:pic>
        <p:nvPicPr>
          <p:cNvPr id="1026" name="Picture 2" descr="https://www.kssgnet.ch/dir/ukom/Anleitungen%20und%20Hilfsmittel/KSSG_Basis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1579" y="1772817"/>
            <a:ext cx="4377622" cy="1728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534763"/>
      </p:ext>
    </p:extLst>
  </p:cSld>
  <p:clrMapOvr>
    <a:masterClrMapping/>
  </p:clrMapOvr>
  <p:transition spd="slow" advClick="0" advTm="3000">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2439F8-D6EE-91FA-09EF-3B1AF0DB2BD2}"/>
              </a:ext>
            </a:extLst>
          </p:cNvPr>
          <p:cNvSpPr>
            <a:spLocks noGrp="1"/>
          </p:cNvSpPr>
          <p:nvPr>
            <p:ph type="title"/>
          </p:nvPr>
        </p:nvSpPr>
        <p:spPr/>
        <p:txBody>
          <a:bodyPr>
            <a:normAutofit/>
          </a:bodyPr>
          <a:lstStyle/>
          <a:p>
            <a:r>
              <a:rPr lang="it-CH" dirty="0" err="1"/>
              <a:t>Results</a:t>
            </a:r>
            <a:r>
              <a:rPr lang="it-CH" dirty="0"/>
              <a:t> </a:t>
            </a:r>
            <a:r>
              <a:rPr lang="it-CH" dirty="0" err="1"/>
              <a:t>surgical</a:t>
            </a:r>
            <a:r>
              <a:rPr lang="it-CH" dirty="0"/>
              <a:t> LVMR only</a:t>
            </a:r>
          </a:p>
        </p:txBody>
      </p:sp>
      <p:sp>
        <p:nvSpPr>
          <p:cNvPr id="3" name="Segnaposto contenuto 2">
            <a:extLst>
              <a:ext uri="{FF2B5EF4-FFF2-40B4-BE49-F238E27FC236}">
                <a16:creationId xmlns:a16="http://schemas.microsoft.com/office/drawing/2014/main" id="{F507F8EA-3A4E-7443-99AA-D0E7C2ACB06C}"/>
              </a:ext>
            </a:extLst>
          </p:cNvPr>
          <p:cNvSpPr>
            <a:spLocks noGrp="1"/>
          </p:cNvSpPr>
          <p:nvPr>
            <p:ph idx="1"/>
          </p:nvPr>
        </p:nvSpPr>
        <p:spPr/>
        <p:txBody>
          <a:bodyPr/>
          <a:lstStyle/>
          <a:p>
            <a:r>
              <a:rPr lang="en-GB" dirty="0">
                <a:solidFill>
                  <a:schemeClr val="tx1"/>
                </a:solidFill>
              </a:rPr>
              <a:t>No severe complications (</a:t>
            </a:r>
            <a:r>
              <a:rPr lang="en-GB" dirty="0" err="1">
                <a:solidFill>
                  <a:schemeClr val="tx1"/>
                </a:solidFill>
              </a:rPr>
              <a:t>Clavien-Dindo</a:t>
            </a:r>
            <a:r>
              <a:rPr lang="en-GB" dirty="0">
                <a:solidFill>
                  <a:schemeClr val="tx1"/>
                </a:solidFill>
              </a:rPr>
              <a:t> ≥4) occurred postoperatively</a:t>
            </a:r>
          </a:p>
          <a:p>
            <a:r>
              <a:rPr lang="en-GB" dirty="0">
                <a:solidFill>
                  <a:schemeClr val="tx1"/>
                </a:solidFill>
              </a:rPr>
              <a:t>90-day mortality was 0%</a:t>
            </a:r>
          </a:p>
          <a:p>
            <a:r>
              <a:rPr lang="it-CH" dirty="0">
                <a:solidFill>
                  <a:schemeClr val="tx1"/>
                </a:solidFill>
              </a:rPr>
              <a:t>Satisfaction 8.4/10 Points for complete prolapse</a:t>
            </a:r>
          </a:p>
          <a:p>
            <a:endParaRPr lang="en-GB" dirty="0"/>
          </a:p>
          <a:p>
            <a:endParaRPr lang="it-CH" dirty="0"/>
          </a:p>
        </p:txBody>
      </p:sp>
      <p:graphicFrame>
        <p:nvGraphicFramePr>
          <p:cNvPr id="7" name="Tabelle 6"/>
          <p:cNvGraphicFramePr>
            <a:graphicFrameLocks noGrp="1"/>
          </p:cNvGraphicFramePr>
          <p:nvPr>
            <p:extLst>
              <p:ext uri="{D42A27DB-BD31-4B8C-83A1-F6EECF244321}">
                <p14:modId xmlns:p14="http://schemas.microsoft.com/office/powerpoint/2010/main" val="4116978167"/>
              </p:ext>
            </p:extLst>
          </p:nvPr>
        </p:nvGraphicFramePr>
        <p:xfrm>
          <a:off x="687166" y="4033593"/>
          <a:ext cx="8352467" cy="1808267"/>
        </p:xfrm>
        <a:graphic>
          <a:graphicData uri="http://schemas.openxmlformats.org/drawingml/2006/table">
            <a:tbl>
              <a:tblPr>
                <a:tableStyleId>{5C22544A-7EE6-4342-B048-85BDC9FD1C3A}</a:tableStyleId>
              </a:tblPr>
              <a:tblGrid>
                <a:gridCol w="3275234">
                  <a:extLst>
                    <a:ext uri="{9D8B030D-6E8A-4147-A177-3AD203B41FA5}">
                      <a16:colId xmlns:a16="http://schemas.microsoft.com/office/drawing/2014/main" val="1236163742"/>
                    </a:ext>
                  </a:extLst>
                </a:gridCol>
                <a:gridCol w="5077233">
                  <a:extLst>
                    <a:ext uri="{9D8B030D-6E8A-4147-A177-3AD203B41FA5}">
                      <a16:colId xmlns:a16="http://schemas.microsoft.com/office/drawing/2014/main" val="4155152883"/>
                    </a:ext>
                  </a:extLst>
                </a:gridCol>
              </a:tblGrid>
              <a:tr h="258324">
                <a:tc>
                  <a:txBody>
                    <a:bodyPr/>
                    <a:lstStyle/>
                    <a:p>
                      <a:pPr algn="l" rtl="0" fontAlgn="b"/>
                      <a:r>
                        <a:rPr lang="de-CH" sz="1400" u="none" strike="noStrike" dirty="0">
                          <a:effectLst/>
                        </a:rPr>
                        <a:t>Age (</a:t>
                      </a:r>
                      <a:r>
                        <a:rPr lang="de-CH" sz="1400" u="none" strike="noStrike" dirty="0" err="1">
                          <a:effectLst/>
                        </a:rPr>
                        <a:t>Years</a:t>
                      </a:r>
                      <a:r>
                        <a:rPr lang="de-CH" sz="1400" u="none" strike="noStrike" dirty="0">
                          <a:effectLst/>
                        </a:rPr>
                        <a:t> - Range)</a:t>
                      </a:r>
                      <a:endParaRPr lang="de-CH" sz="1400" b="0" i="0" u="none" strike="noStrike" dirty="0">
                        <a:solidFill>
                          <a:srgbClr val="000000"/>
                        </a:solidFill>
                        <a:effectLst/>
                        <a:latin typeface="Trebuchet MS" panose="020B0603020202020204" pitchFamily="34" charset="0"/>
                      </a:endParaRPr>
                    </a:p>
                  </a:txBody>
                  <a:tcPr marL="10763" marR="10763" marT="10763" marB="0" anchor="b">
                    <a:solidFill>
                      <a:schemeClr val="accent1"/>
                    </a:solidFill>
                  </a:tcPr>
                </a:tc>
                <a:tc>
                  <a:txBody>
                    <a:bodyPr/>
                    <a:lstStyle/>
                    <a:p>
                      <a:pPr algn="l" rtl="0" fontAlgn="b"/>
                      <a:r>
                        <a:rPr lang="de-CH" sz="1400" u="none" strike="noStrike" dirty="0">
                          <a:effectLst/>
                        </a:rPr>
                        <a:t>69.5</a:t>
                      </a:r>
                      <a:r>
                        <a:rPr lang="de-CH" sz="1400" u="none" strike="noStrike" baseline="30000" dirty="0">
                          <a:effectLst/>
                        </a:rPr>
                        <a:t>‡</a:t>
                      </a:r>
                      <a:r>
                        <a:rPr lang="de-CH" sz="1400" u="none" strike="noStrike" dirty="0">
                          <a:effectLst/>
                        </a:rPr>
                        <a:t> (41.5-86.9)</a:t>
                      </a:r>
                      <a:endParaRPr lang="de-CH" sz="1400" b="0" i="0" u="none" strike="noStrike" dirty="0">
                        <a:solidFill>
                          <a:srgbClr val="000000"/>
                        </a:solidFill>
                        <a:effectLst/>
                        <a:latin typeface="Trebuchet MS" panose="020B0603020202020204" pitchFamily="34" charset="0"/>
                      </a:endParaRPr>
                    </a:p>
                  </a:txBody>
                  <a:tcPr marL="10763" marR="10763" marT="10763" marB="0" anchor="b">
                    <a:solidFill>
                      <a:schemeClr val="accent1"/>
                    </a:solidFill>
                  </a:tcPr>
                </a:tc>
                <a:extLst>
                  <a:ext uri="{0D108BD9-81ED-4DB2-BD59-A6C34878D82A}">
                    <a16:rowId xmlns:a16="http://schemas.microsoft.com/office/drawing/2014/main" val="3676288867"/>
                  </a:ext>
                </a:extLst>
              </a:tr>
              <a:tr h="258324">
                <a:tc>
                  <a:txBody>
                    <a:bodyPr/>
                    <a:lstStyle/>
                    <a:p>
                      <a:pPr algn="l" rtl="0" fontAlgn="b"/>
                      <a:r>
                        <a:rPr lang="de-CH" sz="1400" u="none" strike="noStrike" dirty="0">
                          <a:effectLst/>
                        </a:rPr>
                        <a:t>ASA (Score)</a:t>
                      </a:r>
                      <a:endParaRPr lang="de-CH" sz="1400" b="0" i="0" u="none" strike="noStrike" dirty="0">
                        <a:solidFill>
                          <a:srgbClr val="000000"/>
                        </a:solidFill>
                        <a:effectLst/>
                        <a:latin typeface="Trebuchet MS" panose="020B0603020202020204" pitchFamily="34" charset="0"/>
                      </a:endParaRPr>
                    </a:p>
                  </a:txBody>
                  <a:tcPr marL="10763" marR="10763" marT="10763" marB="0" anchor="b">
                    <a:solidFill>
                      <a:schemeClr val="accent1"/>
                    </a:solidFill>
                  </a:tcPr>
                </a:tc>
                <a:tc>
                  <a:txBody>
                    <a:bodyPr/>
                    <a:lstStyle/>
                    <a:p>
                      <a:pPr algn="l" rtl="0" fontAlgn="b"/>
                      <a:r>
                        <a:rPr lang="de-CH" sz="1400" u="none" strike="noStrike" dirty="0">
                          <a:effectLst/>
                        </a:rPr>
                        <a:t>60% ASA II, 21% ASA III, 19% ASA I</a:t>
                      </a:r>
                      <a:endParaRPr lang="de-CH" sz="1400" b="0" i="0" u="none" strike="noStrike" dirty="0">
                        <a:solidFill>
                          <a:srgbClr val="000000"/>
                        </a:solidFill>
                        <a:effectLst/>
                        <a:latin typeface="Trebuchet MS" panose="020B0603020202020204" pitchFamily="34" charset="0"/>
                      </a:endParaRPr>
                    </a:p>
                  </a:txBody>
                  <a:tcPr marL="10763" marR="10763" marT="10763" marB="0" anchor="b">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951111155"/>
                  </a:ext>
                </a:extLst>
              </a:tr>
              <a:tr h="258324">
                <a:tc>
                  <a:txBody>
                    <a:bodyPr/>
                    <a:lstStyle/>
                    <a:p>
                      <a:pPr algn="l" rtl="0" fontAlgn="b"/>
                      <a:r>
                        <a:rPr lang="de-CH" sz="1400" u="none" strike="noStrike" dirty="0">
                          <a:effectLst/>
                        </a:rPr>
                        <a:t>BMI (Kg/m2 - Range)</a:t>
                      </a:r>
                      <a:endParaRPr lang="de-CH" sz="1400" b="0" i="0" u="none" strike="noStrike" dirty="0">
                        <a:solidFill>
                          <a:srgbClr val="000000"/>
                        </a:solidFill>
                        <a:effectLst/>
                        <a:latin typeface="Trebuchet MS" panose="020B0603020202020204" pitchFamily="34" charset="0"/>
                      </a:endParaRPr>
                    </a:p>
                  </a:txBody>
                  <a:tcPr marL="10763" marR="10763" marT="10763" marB="0" anchor="b">
                    <a:solidFill>
                      <a:schemeClr val="accent1"/>
                    </a:solidFill>
                  </a:tcPr>
                </a:tc>
                <a:tc>
                  <a:txBody>
                    <a:bodyPr/>
                    <a:lstStyle/>
                    <a:p>
                      <a:pPr algn="l" rtl="0" fontAlgn="b"/>
                      <a:r>
                        <a:rPr lang="de-CH" sz="1400" u="none" strike="noStrike" dirty="0">
                          <a:effectLst/>
                        </a:rPr>
                        <a:t>25</a:t>
                      </a:r>
                      <a:r>
                        <a:rPr lang="de-CH" sz="1400" u="none" strike="noStrike" baseline="30000" dirty="0">
                          <a:effectLst/>
                        </a:rPr>
                        <a:t>‡ </a:t>
                      </a:r>
                      <a:r>
                        <a:rPr lang="de-CH" sz="1400" u="none" strike="noStrike" dirty="0">
                          <a:effectLst/>
                        </a:rPr>
                        <a:t>(19.5 - 40)</a:t>
                      </a:r>
                      <a:endParaRPr lang="de-CH" sz="1400" b="0" i="0" u="none" strike="noStrike" dirty="0">
                        <a:solidFill>
                          <a:srgbClr val="000000"/>
                        </a:solidFill>
                        <a:effectLst/>
                        <a:latin typeface="Trebuchet MS" panose="020B0603020202020204" pitchFamily="34" charset="0"/>
                      </a:endParaRPr>
                    </a:p>
                  </a:txBody>
                  <a:tcPr marL="10763" marR="10763" marT="10763" marB="0" anchor="b">
                    <a:gradFill>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932012456"/>
                  </a:ext>
                </a:extLst>
              </a:tr>
              <a:tr h="258324">
                <a:tc>
                  <a:txBody>
                    <a:bodyPr/>
                    <a:lstStyle/>
                    <a:p>
                      <a:pPr algn="l" rtl="0" fontAlgn="b"/>
                      <a:r>
                        <a:rPr lang="de-CH" sz="1400" u="none" strike="noStrike" dirty="0" err="1">
                          <a:effectLst/>
                        </a:rPr>
                        <a:t>Hospitalisation</a:t>
                      </a:r>
                      <a:r>
                        <a:rPr lang="de-CH" sz="1400" u="none" strike="noStrike" dirty="0">
                          <a:effectLst/>
                        </a:rPr>
                        <a:t> (Days - Range)</a:t>
                      </a:r>
                      <a:endParaRPr lang="de-CH" sz="1400" b="0" i="0" u="none" strike="noStrike" dirty="0">
                        <a:solidFill>
                          <a:srgbClr val="000000"/>
                        </a:solidFill>
                        <a:effectLst/>
                        <a:latin typeface="Trebuchet MS" panose="020B0603020202020204" pitchFamily="34" charset="0"/>
                      </a:endParaRPr>
                    </a:p>
                  </a:txBody>
                  <a:tcPr marL="10763" marR="10763" marT="10763" marB="0" anchor="b">
                    <a:solidFill>
                      <a:schemeClr val="accent1"/>
                    </a:solidFill>
                  </a:tcPr>
                </a:tc>
                <a:tc>
                  <a:txBody>
                    <a:bodyPr/>
                    <a:lstStyle/>
                    <a:p>
                      <a:pPr algn="l" rtl="0" fontAlgn="b"/>
                      <a:r>
                        <a:rPr lang="de-CH" sz="1400" u="none" strike="noStrike" dirty="0">
                          <a:effectLst/>
                        </a:rPr>
                        <a:t>6</a:t>
                      </a:r>
                      <a:r>
                        <a:rPr lang="de-CH" sz="1400" u="none" strike="noStrike" baseline="30000" dirty="0">
                          <a:effectLst/>
                        </a:rPr>
                        <a:t>‡</a:t>
                      </a:r>
                      <a:r>
                        <a:rPr lang="de-CH" sz="1400" u="none" strike="noStrike" dirty="0">
                          <a:effectLst/>
                        </a:rPr>
                        <a:t> (4 - 12)</a:t>
                      </a:r>
                      <a:endParaRPr lang="de-CH" sz="1400" b="0" i="0" u="none" strike="noStrike" dirty="0">
                        <a:solidFill>
                          <a:srgbClr val="000000"/>
                        </a:solidFill>
                        <a:effectLst/>
                        <a:latin typeface="Trebuchet MS" panose="020B0603020202020204" pitchFamily="34" charset="0"/>
                      </a:endParaRPr>
                    </a:p>
                  </a:txBody>
                  <a:tcPr marL="10763" marR="10763" marT="10763" marB="0" anchor="b">
                    <a:gradFill>
                      <a:gsLst>
                        <a:gs pos="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605162525"/>
                  </a:ext>
                </a:extLst>
              </a:tr>
              <a:tr h="516647">
                <a:tc>
                  <a:txBody>
                    <a:bodyPr/>
                    <a:lstStyle/>
                    <a:p>
                      <a:pPr algn="l" rtl="0" fontAlgn="b"/>
                      <a:r>
                        <a:rPr lang="de-CH" sz="1400" u="none" strike="noStrike" dirty="0" err="1">
                          <a:effectLst/>
                        </a:rPr>
                        <a:t>Satisfaction</a:t>
                      </a:r>
                      <a:r>
                        <a:rPr lang="de-CH" sz="1400" u="none" strike="noStrike" dirty="0">
                          <a:effectLst/>
                        </a:rPr>
                        <a:t> Post-OP (Max. 10 </a:t>
                      </a:r>
                      <a:r>
                        <a:rPr lang="de-CH" sz="1400" u="none" strike="noStrike" dirty="0" err="1">
                          <a:effectLst/>
                        </a:rPr>
                        <a:t>Pts</a:t>
                      </a:r>
                      <a:r>
                        <a:rPr lang="de-CH" sz="1400" u="none" strike="noStrike" dirty="0">
                          <a:effectLst/>
                        </a:rPr>
                        <a:t>.)</a:t>
                      </a:r>
                      <a:endParaRPr lang="de-CH" sz="1400" b="0" i="0" u="none" strike="noStrike" dirty="0">
                        <a:solidFill>
                          <a:srgbClr val="000000"/>
                        </a:solidFill>
                        <a:effectLst/>
                        <a:latin typeface="Trebuchet MS" panose="020B0603020202020204" pitchFamily="34" charset="0"/>
                      </a:endParaRPr>
                    </a:p>
                  </a:txBody>
                  <a:tcPr marL="10763" marR="10763" marT="10763" marB="0" anchor="b">
                    <a:solidFill>
                      <a:schemeClr val="accent1"/>
                    </a:solidFill>
                  </a:tcPr>
                </a:tc>
                <a:tc>
                  <a:txBody>
                    <a:bodyPr/>
                    <a:lstStyle/>
                    <a:p>
                      <a:pPr algn="l" rtl="0" fontAlgn="b"/>
                      <a:r>
                        <a:rPr lang="de-CH" sz="1400" u="none" strike="noStrike" dirty="0">
                          <a:effectLst/>
                        </a:rPr>
                        <a:t>8.4* (± 2)</a:t>
                      </a:r>
                      <a:endParaRPr lang="de-CH" sz="1400" b="0" i="0" u="none" strike="noStrike" dirty="0">
                        <a:solidFill>
                          <a:srgbClr val="000000"/>
                        </a:solidFill>
                        <a:effectLst/>
                        <a:latin typeface="Trebuchet MS" panose="020B0603020202020204" pitchFamily="34" charset="0"/>
                      </a:endParaRPr>
                    </a:p>
                  </a:txBody>
                  <a:tcPr marL="10763" marR="10763" marT="10763"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208660756"/>
                  </a:ext>
                </a:extLst>
              </a:tr>
              <a:tr h="258324">
                <a:tc>
                  <a:txBody>
                    <a:bodyPr/>
                    <a:lstStyle/>
                    <a:p>
                      <a:pPr algn="l" rtl="0" fontAlgn="b"/>
                      <a:r>
                        <a:rPr lang="de-CH" sz="1400" u="none" strike="noStrike" dirty="0">
                          <a:effectLst/>
                        </a:rPr>
                        <a:t>Follow-</a:t>
                      </a:r>
                      <a:r>
                        <a:rPr lang="de-CH" sz="1400" u="none" strike="noStrike" dirty="0" err="1">
                          <a:effectLst/>
                        </a:rPr>
                        <a:t>up</a:t>
                      </a:r>
                      <a:r>
                        <a:rPr lang="de-CH" sz="1400" u="none" strike="noStrike" dirty="0">
                          <a:effectLst/>
                        </a:rPr>
                        <a:t> (</a:t>
                      </a:r>
                      <a:r>
                        <a:rPr lang="de-CH" sz="1400" u="none" strike="noStrike" dirty="0" err="1">
                          <a:effectLst/>
                        </a:rPr>
                        <a:t>Months</a:t>
                      </a:r>
                      <a:r>
                        <a:rPr lang="de-CH" sz="1400" u="none" strike="noStrike" dirty="0">
                          <a:effectLst/>
                        </a:rPr>
                        <a:t> - Range)</a:t>
                      </a:r>
                      <a:endParaRPr lang="de-CH" sz="1400" b="0" i="0" u="none" strike="noStrike" dirty="0">
                        <a:solidFill>
                          <a:srgbClr val="000000"/>
                        </a:solidFill>
                        <a:effectLst/>
                        <a:latin typeface="Trebuchet MS" panose="020B0603020202020204" pitchFamily="34" charset="0"/>
                      </a:endParaRPr>
                    </a:p>
                  </a:txBody>
                  <a:tcPr marL="10763" marR="10763" marT="10763" marB="0" anchor="b">
                    <a:solidFill>
                      <a:schemeClr val="accent1"/>
                    </a:solidFill>
                  </a:tcPr>
                </a:tc>
                <a:tc>
                  <a:txBody>
                    <a:bodyPr/>
                    <a:lstStyle/>
                    <a:p>
                      <a:pPr algn="l" rtl="0" fontAlgn="b"/>
                      <a:r>
                        <a:rPr lang="de-CH" sz="1400" u="none" strike="noStrike" dirty="0">
                          <a:effectLst/>
                        </a:rPr>
                        <a:t>56</a:t>
                      </a:r>
                      <a:r>
                        <a:rPr lang="de-CH" sz="1400" u="none" strike="noStrike" baseline="30000" dirty="0">
                          <a:effectLst/>
                        </a:rPr>
                        <a:t>‡</a:t>
                      </a:r>
                      <a:r>
                        <a:rPr lang="de-CH" sz="1400" u="none" strike="noStrike" dirty="0">
                          <a:effectLst/>
                        </a:rPr>
                        <a:t> (0.5 - 120)</a:t>
                      </a:r>
                      <a:endParaRPr lang="de-CH" sz="1400" b="0" i="0" u="none" strike="noStrike" dirty="0">
                        <a:solidFill>
                          <a:srgbClr val="000000"/>
                        </a:solidFill>
                        <a:effectLst/>
                        <a:latin typeface="Trebuchet MS" panose="020B0603020202020204" pitchFamily="34" charset="0"/>
                      </a:endParaRPr>
                    </a:p>
                  </a:txBody>
                  <a:tcPr marL="10763" marR="10763" marT="10763" marB="0" anchor="b">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163974949"/>
                  </a:ext>
                </a:extLst>
              </a:tr>
            </a:tbl>
          </a:graphicData>
        </a:graphic>
      </p:graphicFrame>
      <p:sp>
        <p:nvSpPr>
          <p:cNvPr id="4" name="Segnaposto contenuto 2">
            <a:extLst>
              <a:ext uri="{FF2B5EF4-FFF2-40B4-BE49-F238E27FC236}">
                <a16:creationId xmlns:a16="http://schemas.microsoft.com/office/drawing/2014/main" id="{629C1F6C-3BBE-D729-03C4-A61F9891217E}"/>
              </a:ext>
            </a:extLst>
          </p:cNvPr>
          <p:cNvSpPr txBox="1">
            <a:spLocks/>
          </p:cNvSpPr>
          <p:nvPr/>
        </p:nvSpPr>
        <p:spPr>
          <a:xfrm>
            <a:off x="687166" y="5823208"/>
            <a:ext cx="4028778" cy="43630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de-CH" sz="1400" u="none" strike="noStrike" dirty="0">
                <a:effectLst/>
              </a:rPr>
              <a:t>median:</a:t>
            </a:r>
            <a:r>
              <a:rPr lang="de-CH" sz="1400" u="none" strike="noStrike" baseline="30000" dirty="0">
                <a:effectLst/>
              </a:rPr>
              <a:t>‡</a:t>
            </a:r>
            <a:r>
              <a:rPr lang="de-CH" sz="1400" u="none" strike="noStrike" dirty="0">
                <a:effectLst/>
              </a:rPr>
              <a:t>, </a:t>
            </a:r>
            <a:r>
              <a:rPr lang="de-CH" sz="1400" u="none" strike="noStrike" dirty="0" err="1">
                <a:effectLst/>
              </a:rPr>
              <a:t>mean</a:t>
            </a:r>
            <a:r>
              <a:rPr lang="de-CH" sz="1400" u="none" strike="noStrike" dirty="0">
                <a:effectLst/>
              </a:rPr>
              <a:t>:*</a:t>
            </a:r>
            <a:endParaRPr lang="it-CH" sz="1400" dirty="0">
              <a:solidFill>
                <a:schemeClr val="tx1"/>
              </a:solidFill>
            </a:endParaRPr>
          </a:p>
        </p:txBody>
      </p:sp>
    </p:spTree>
    <p:extLst>
      <p:ext uri="{BB962C8B-B14F-4D97-AF65-F5344CB8AC3E}">
        <p14:creationId xmlns:p14="http://schemas.microsoft.com/office/powerpoint/2010/main" val="3795032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2439F8-D6EE-91FA-09EF-3B1AF0DB2BD2}"/>
              </a:ext>
            </a:extLst>
          </p:cNvPr>
          <p:cNvSpPr>
            <a:spLocks noGrp="1"/>
          </p:cNvSpPr>
          <p:nvPr>
            <p:ph type="title"/>
          </p:nvPr>
        </p:nvSpPr>
        <p:spPr/>
        <p:txBody>
          <a:bodyPr>
            <a:normAutofit/>
          </a:bodyPr>
          <a:lstStyle/>
          <a:p>
            <a:r>
              <a:rPr lang="it-CH" dirty="0"/>
              <a:t>Results interdisciplinary Mesh-Rectopexy</a:t>
            </a:r>
          </a:p>
        </p:txBody>
      </p:sp>
      <p:sp>
        <p:nvSpPr>
          <p:cNvPr id="3" name="Segnaposto contenuto 2">
            <a:extLst>
              <a:ext uri="{FF2B5EF4-FFF2-40B4-BE49-F238E27FC236}">
                <a16:creationId xmlns:a16="http://schemas.microsoft.com/office/drawing/2014/main" id="{F507F8EA-3A4E-7443-99AA-D0E7C2ACB06C}"/>
              </a:ext>
            </a:extLst>
          </p:cNvPr>
          <p:cNvSpPr>
            <a:spLocks noGrp="1"/>
          </p:cNvSpPr>
          <p:nvPr>
            <p:ph idx="1"/>
          </p:nvPr>
        </p:nvSpPr>
        <p:spPr/>
        <p:txBody>
          <a:bodyPr/>
          <a:lstStyle/>
          <a:p>
            <a:r>
              <a:rPr lang="en-GB" dirty="0">
                <a:solidFill>
                  <a:schemeClr val="tx1"/>
                </a:solidFill>
              </a:rPr>
              <a:t>No severe complications (</a:t>
            </a:r>
            <a:r>
              <a:rPr lang="en-GB" dirty="0" err="1">
                <a:solidFill>
                  <a:schemeClr val="tx1"/>
                </a:solidFill>
              </a:rPr>
              <a:t>Clavien-Dindo</a:t>
            </a:r>
            <a:r>
              <a:rPr lang="en-GB" dirty="0">
                <a:solidFill>
                  <a:schemeClr val="tx1"/>
                </a:solidFill>
              </a:rPr>
              <a:t> ≥4) occurred postoperatively</a:t>
            </a:r>
          </a:p>
          <a:p>
            <a:r>
              <a:rPr lang="en-GB" dirty="0">
                <a:solidFill>
                  <a:schemeClr val="tx1"/>
                </a:solidFill>
              </a:rPr>
              <a:t>90-day mortality was 0%</a:t>
            </a:r>
          </a:p>
          <a:p>
            <a:r>
              <a:rPr lang="it-CH" dirty="0">
                <a:solidFill>
                  <a:schemeClr val="tx1"/>
                </a:solidFill>
              </a:rPr>
              <a:t>Satisfaction 8.2/10 Points</a:t>
            </a:r>
          </a:p>
          <a:p>
            <a:endParaRPr lang="it-CH" dirty="0">
              <a:solidFill>
                <a:schemeClr val="tx1"/>
              </a:solidFill>
            </a:endParaRPr>
          </a:p>
          <a:p>
            <a:endParaRPr lang="en-GB" dirty="0"/>
          </a:p>
          <a:p>
            <a:endParaRPr lang="it-CH" dirty="0"/>
          </a:p>
        </p:txBody>
      </p:sp>
      <p:pic>
        <p:nvPicPr>
          <p:cNvPr id="4" name="Grafik 3"/>
          <p:cNvPicPr>
            <a:picLocks noChangeAspect="1"/>
          </p:cNvPicPr>
          <p:nvPr/>
        </p:nvPicPr>
        <p:blipFill>
          <a:blip r:embed="rId3"/>
          <a:stretch>
            <a:fillRect/>
          </a:stretch>
        </p:blipFill>
        <p:spPr>
          <a:xfrm>
            <a:off x="677334" y="3937968"/>
            <a:ext cx="8014384" cy="1899611"/>
          </a:xfrm>
          <a:prstGeom prst="rect">
            <a:avLst/>
          </a:prstGeom>
        </p:spPr>
      </p:pic>
      <p:pic>
        <p:nvPicPr>
          <p:cNvPr id="6" name="Grafik 5"/>
          <p:cNvPicPr>
            <a:picLocks noChangeAspect="1"/>
          </p:cNvPicPr>
          <p:nvPr/>
        </p:nvPicPr>
        <p:blipFill rotWithShape="1">
          <a:blip r:embed="rId4"/>
          <a:srcRect l="7419" r="18098"/>
          <a:stretch/>
        </p:blipFill>
        <p:spPr>
          <a:xfrm>
            <a:off x="8927691" y="1777131"/>
            <a:ext cx="2467896" cy="3677372"/>
          </a:xfrm>
          <a:prstGeom prst="rect">
            <a:avLst/>
          </a:prstGeom>
          <a:solidFill>
            <a:schemeClr val="bg1"/>
          </a:solidFill>
        </p:spPr>
      </p:pic>
      <p:sp>
        <p:nvSpPr>
          <p:cNvPr id="5" name="Segnaposto contenuto 2">
            <a:extLst>
              <a:ext uri="{FF2B5EF4-FFF2-40B4-BE49-F238E27FC236}">
                <a16:creationId xmlns:a16="http://schemas.microsoft.com/office/drawing/2014/main" id="{8F2F57A6-2116-4D6B-C5C0-81243845BCF2}"/>
              </a:ext>
            </a:extLst>
          </p:cNvPr>
          <p:cNvSpPr txBox="1">
            <a:spLocks/>
          </p:cNvSpPr>
          <p:nvPr/>
        </p:nvSpPr>
        <p:spPr>
          <a:xfrm>
            <a:off x="687166" y="5823208"/>
            <a:ext cx="4028778" cy="43630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de-CH" sz="1400" u="none" strike="noStrike" dirty="0">
                <a:effectLst/>
              </a:rPr>
              <a:t>median:</a:t>
            </a:r>
            <a:r>
              <a:rPr lang="de-CH" sz="1400" u="none" strike="noStrike" baseline="30000" dirty="0">
                <a:effectLst/>
              </a:rPr>
              <a:t>‡</a:t>
            </a:r>
            <a:r>
              <a:rPr lang="de-CH" sz="1400" u="none" strike="noStrike" dirty="0">
                <a:effectLst/>
              </a:rPr>
              <a:t>, </a:t>
            </a:r>
            <a:r>
              <a:rPr lang="de-CH" sz="1400" u="none" strike="noStrike" dirty="0" err="1">
                <a:effectLst/>
              </a:rPr>
              <a:t>mean</a:t>
            </a:r>
            <a:r>
              <a:rPr lang="de-CH" sz="1400" u="none" strike="noStrike" dirty="0">
                <a:effectLst/>
              </a:rPr>
              <a:t>:*</a:t>
            </a:r>
            <a:endParaRPr lang="it-CH" sz="1400" dirty="0">
              <a:solidFill>
                <a:schemeClr val="tx1"/>
              </a:solidFill>
            </a:endParaRPr>
          </a:p>
        </p:txBody>
      </p:sp>
      <p:sp>
        <p:nvSpPr>
          <p:cNvPr id="7" name="Segnaposto contenuto 2">
            <a:extLst>
              <a:ext uri="{FF2B5EF4-FFF2-40B4-BE49-F238E27FC236}">
                <a16:creationId xmlns:a16="http://schemas.microsoft.com/office/drawing/2014/main" id="{5FD793EF-2D1A-A1CA-D465-DB4D697E877C}"/>
              </a:ext>
            </a:extLst>
          </p:cNvPr>
          <p:cNvSpPr txBox="1">
            <a:spLocks/>
          </p:cNvSpPr>
          <p:nvPr/>
        </p:nvSpPr>
        <p:spPr>
          <a:xfrm>
            <a:off x="4927580" y="5478730"/>
            <a:ext cx="4028778" cy="43630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de-CH" sz="1200" u="none" strike="noStrike" baseline="30000" dirty="0">
                <a:effectLst/>
              </a:rPr>
              <a:t>‡</a:t>
            </a:r>
            <a:r>
              <a:rPr lang="de-CH" sz="1200" dirty="0"/>
              <a:t>(4-170)</a:t>
            </a:r>
            <a:endParaRPr lang="it-CH" sz="1200" dirty="0">
              <a:solidFill>
                <a:schemeClr val="tx1"/>
              </a:solidFill>
            </a:endParaRPr>
          </a:p>
        </p:txBody>
      </p:sp>
      <p:sp>
        <p:nvSpPr>
          <p:cNvPr id="8" name="Segnaposto contenuto 2">
            <a:extLst>
              <a:ext uri="{FF2B5EF4-FFF2-40B4-BE49-F238E27FC236}">
                <a16:creationId xmlns:a16="http://schemas.microsoft.com/office/drawing/2014/main" id="{5D0B5FA5-7965-FBD8-76E7-E758FFB551D2}"/>
              </a:ext>
            </a:extLst>
          </p:cNvPr>
          <p:cNvSpPr txBox="1">
            <a:spLocks/>
          </p:cNvSpPr>
          <p:nvPr/>
        </p:nvSpPr>
        <p:spPr>
          <a:xfrm>
            <a:off x="5126977" y="5169866"/>
            <a:ext cx="4028778" cy="43630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de-CH" sz="1200" baseline="30000" dirty="0"/>
              <a:t>*</a:t>
            </a:r>
            <a:r>
              <a:rPr lang="de-CH" sz="1200" dirty="0"/>
              <a:t>(± 2)</a:t>
            </a:r>
            <a:endParaRPr lang="it-CH" sz="1200" dirty="0">
              <a:solidFill>
                <a:schemeClr val="tx1"/>
              </a:solidFill>
            </a:endParaRPr>
          </a:p>
        </p:txBody>
      </p:sp>
      <p:sp>
        <p:nvSpPr>
          <p:cNvPr id="9" name="Segnaposto contenuto 2">
            <a:extLst>
              <a:ext uri="{FF2B5EF4-FFF2-40B4-BE49-F238E27FC236}">
                <a16:creationId xmlns:a16="http://schemas.microsoft.com/office/drawing/2014/main" id="{26FBACEC-3A1C-7229-025D-436A641E8422}"/>
              </a:ext>
            </a:extLst>
          </p:cNvPr>
          <p:cNvSpPr txBox="1">
            <a:spLocks/>
          </p:cNvSpPr>
          <p:nvPr/>
        </p:nvSpPr>
        <p:spPr>
          <a:xfrm>
            <a:off x="4882767" y="4875397"/>
            <a:ext cx="4028778" cy="43630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de-CH" sz="1200" u="none" strike="noStrike" baseline="30000" dirty="0">
                <a:effectLst/>
              </a:rPr>
              <a:t>‡</a:t>
            </a:r>
            <a:endParaRPr lang="it-CH" sz="1200" dirty="0">
              <a:solidFill>
                <a:schemeClr val="tx1"/>
              </a:solidFill>
            </a:endParaRPr>
          </a:p>
        </p:txBody>
      </p:sp>
      <p:sp>
        <p:nvSpPr>
          <p:cNvPr id="10" name="Segnaposto contenuto 2">
            <a:extLst>
              <a:ext uri="{FF2B5EF4-FFF2-40B4-BE49-F238E27FC236}">
                <a16:creationId xmlns:a16="http://schemas.microsoft.com/office/drawing/2014/main" id="{EFB437E8-CE2C-9366-F8BE-E651ADDC79AE}"/>
              </a:ext>
            </a:extLst>
          </p:cNvPr>
          <p:cNvSpPr txBox="1">
            <a:spLocks/>
          </p:cNvSpPr>
          <p:nvPr/>
        </p:nvSpPr>
        <p:spPr>
          <a:xfrm>
            <a:off x="4974207" y="4564501"/>
            <a:ext cx="4028778" cy="43630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de-CH" sz="1200" u="none" strike="noStrike" baseline="30000" dirty="0">
                <a:effectLst/>
              </a:rPr>
              <a:t>‡</a:t>
            </a:r>
            <a:endParaRPr lang="it-CH" sz="1200" dirty="0">
              <a:solidFill>
                <a:schemeClr val="tx1"/>
              </a:solidFill>
            </a:endParaRPr>
          </a:p>
        </p:txBody>
      </p:sp>
      <p:sp>
        <p:nvSpPr>
          <p:cNvPr id="11" name="Segnaposto contenuto 2">
            <a:extLst>
              <a:ext uri="{FF2B5EF4-FFF2-40B4-BE49-F238E27FC236}">
                <a16:creationId xmlns:a16="http://schemas.microsoft.com/office/drawing/2014/main" id="{1E697D30-3BA7-BE13-3C41-7295F9254A34}"/>
              </a:ext>
            </a:extLst>
          </p:cNvPr>
          <p:cNvSpPr txBox="1">
            <a:spLocks/>
          </p:cNvSpPr>
          <p:nvPr/>
        </p:nvSpPr>
        <p:spPr>
          <a:xfrm>
            <a:off x="4998591" y="3961395"/>
            <a:ext cx="4028778" cy="43630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de-CH" sz="1200" u="none" strike="noStrike" baseline="30000" dirty="0">
                <a:solidFill>
                  <a:schemeClr val="bg1"/>
                </a:solidFill>
                <a:effectLst/>
              </a:rPr>
              <a:t>‡</a:t>
            </a:r>
            <a:endParaRPr lang="it-CH" sz="1200" dirty="0">
              <a:solidFill>
                <a:schemeClr val="bg1"/>
              </a:solidFill>
            </a:endParaRPr>
          </a:p>
        </p:txBody>
      </p:sp>
    </p:spTree>
    <p:extLst>
      <p:ext uri="{BB962C8B-B14F-4D97-AF65-F5344CB8AC3E}">
        <p14:creationId xmlns:p14="http://schemas.microsoft.com/office/powerpoint/2010/main" val="4191185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46F46B-C8B1-1DBA-FB66-C4225F7EB65A}"/>
              </a:ext>
            </a:extLst>
          </p:cNvPr>
          <p:cNvPicPr>
            <a:picLocks noChangeAspect="1"/>
          </p:cNvPicPr>
          <p:nvPr/>
        </p:nvPicPr>
        <p:blipFill rotWithShape="1">
          <a:blip r:embed="rId2"/>
          <a:srcRect t="2395" r="1891"/>
          <a:stretch/>
        </p:blipFill>
        <p:spPr>
          <a:xfrm>
            <a:off x="6266689" y="2160589"/>
            <a:ext cx="3291840" cy="2585482"/>
          </a:xfrm>
          <a:prstGeom prst="rect">
            <a:avLst/>
          </a:prstGeom>
        </p:spPr>
      </p:pic>
      <p:sp>
        <p:nvSpPr>
          <p:cNvPr id="2" name="Titel 1"/>
          <p:cNvSpPr>
            <a:spLocks noGrp="1"/>
          </p:cNvSpPr>
          <p:nvPr>
            <p:ph type="title"/>
          </p:nvPr>
        </p:nvSpPr>
        <p:spPr/>
        <p:txBody>
          <a:bodyPr/>
          <a:lstStyle/>
          <a:p>
            <a:r>
              <a:rPr lang="en-GB" dirty="0"/>
              <a:t>Adverse events</a:t>
            </a:r>
          </a:p>
        </p:txBody>
      </p:sp>
      <p:sp>
        <p:nvSpPr>
          <p:cNvPr id="3" name="Inhaltsplatzhalter 2"/>
          <p:cNvSpPr>
            <a:spLocks noGrp="1"/>
          </p:cNvSpPr>
          <p:nvPr>
            <p:ph idx="1"/>
          </p:nvPr>
        </p:nvSpPr>
        <p:spPr>
          <a:xfrm>
            <a:off x="677334" y="2160589"/>
            <a:ext cx="8596668" cy="4276787"/>
          </a:xfrm>
        </p:spPr>
        <p:txBody>
          <a:bodyPr>
            <a:normAutofit fontScale="85000" lnSpcReduction="20000"/>
          </a:bodyPr>
          <a:lstStyle/>
          <a:p>
            <a:pPr marL="0" indent="0">
              <a:buNone/>
            </a:pPr>
            <a:r>
              <a:rPr lang="en-GB" dirty="0">
                <a:solidFill>
                  <a:schemeClr val="tx1"/>
                </a:solidFill>
              </a:rPr>
              <a:t>Surgical procedure only</a:t>
            </a:r>
          </a:p>
          <a:p>
            <a:r>
              <a:rPr lang="en-GB" dirty="0">
                <a:solidFill>
                  <a:schemeClr val="tx1"/>
                </a:solidFill>
              </a:rPr>
              <a:t>7 Mesh Tightening </a:t>
            </a:r>
          </a:p>
          <a:p>
            <a:r>
              <a:rPr lang="en-GB" dirty="0">
                <a:solidFill>
                  <a:schemeClr val="tx1"/>
                </a:solidFill>
              </a:rPr>
              <a:t>Stoma for a rectovaginal Fistula (</a:t>
            </a:r>
            <a:r>
              <a:rPr lang="en-GB" dirty="0" err="1">
                <a:solidFill>
                  <a:schemeClr val="tx1"/>
                </a:solidFill>
              </a:rPr>
              <a:t>rejoined</a:t>
            </a:r>
            <a:r>
              <a:rPr lang="en-GB" dirty="0">
                <a:solidFill>
                  <a:schemeClr val="tx1"/>
                </a:solidFill>
              </a:rPr>
              <a:t> later on)</a:t>
            </a:r>
          </a:p>
          <a:p>
            <a:r>
              <a:rPr lang="en-GB" dirty="0">
                <a:solidFill>
                  <a:schemeClr val="tx1"/>
                </a:solidFill>
              </a:rPr>
              <a:t>1 Revision for intestinal obstruction</a:t>
            </a:r>
          </a:p>
          <a:p>
            <a:r>
              <a:rPr lang="en-GB" dirty="0">
                <a:solidFill>
                  <a:schemeClr val="tx1"/>
                </a:solidFill>
              </a:rPr>
              <a:t>1 mesh exposure vaginally</a:t>
            </a:r>
          </a:p>
          <a:p>
            <a:r>
              <a:rPr lang="en-GB" dirty="0">
                <a:solidFill>
                  <a:schemeClr val="tx1"/>
                </a:solidFill>
              </a:rPr>
              <a:t>10% conversion in first 20 to 0% in the last 20 cases</a:t>
            </a:r>
          </a:p>
          <a:p>
            <a:r>
              <a:rPr lang="en-GB" dirty="0">
                <a:solidFill>
                  <a:schemeClr val="tx1"/>
                </a:solidFill>
              </a:rPr>
              <a:t>Reoperation-rate in first 30 days: from 5 % to 0.5 %</a:t>
            </a:r>
          </a:p>
          <a:p>
            <a:pPr marL="0" indent="0">
              <a:buNone/>
            </a:pPr>
            <a:endParaRPr lang="en-GB" dirty="0">
              <a:solidFill>
                <a:schemeClr val="tx1"/>
              </a:solidFill>
            </a:endParaRPr>
          </a:p>
          <a:p>
            <a:pPr marL="0" indent="0">
              <a:buNone/>
            </a:pPr>
            <a:r>
              <a:rPr lang="en-GB" dirty="0">
                <a:solidFill>
                  <a:schemeClr val="tx1"/>
                </a:solidFill>
              </a:rPr>
              <a:t>Interdisciplinary</a:t>
            </a:r>
          </a:p>
          <a:p>
            <a:r>
              <a:rPr lang="it-CH" b="1" dirty="0">
                <a:solidFill>
                  <a:schemeClr val="tx1"/>
                </a:solidFill>
              </a:rPr>
              <a:t>1 Mesh-Explantation due to chronic Pain (2% </a:t>
            </a:r>
            <a:r>
              <a:rPr lang="it-CH" b="1" dirty="0" err="1">
                <a:solidFill>
                  <a:schemeClr val="tx1"/>
                </a:solidFill>
              </a:rPr>
              <a:t>interdisciplinary</a:t>
            </a:r>
            <a:r>
              <a:rPr lang="it-CH" b="1" dirty="0">
                <a:solidFill>
                  <a:schemeClr val="tx1"/>
                </a:solidFill>
              </a:rPr>
              <a:t> – 0.35% overall)</a:t>
            </a:r>
          </a:p>
          <a:p>
            <a:r>
              <a:rPr lang="en-GB" dirty="0">
                <a:solidFill>
                  <a:schemeClr val="tx1"/>
                </a:solidFill>
              </a:rPr>
              <a:t>1 Mesh Tightening </a:t>
            </a:r>
          </a:p>
          <a:p>
            <a:r>
              <a:rPr lang="en-GB" dirty="0">
                <a:solidFill>
                  <a:schemeClr val="tx1"/>
                </a:solidFill>
              </a:rPr>
              <a:t>1 incisional hernia after an open operation</a:t>
            </a:r>
            <a:endParaRPr lang="en-GB" dirty="0"/>
          </a:p>
          <a:p>
            <a:r>
              <a:rPr lang="en-GB" dirty="0">
                <a:solidFill>
                  <a:schemeClr val="tx1"/>
                </a:solidFill>
              </a:rPr>
              <a:t>Dyspareunia incidence over time: from 19% in the first cases to 4% in the last 10 cases</a:t>
            </a:r>
          </a:p>
        </p:txBody>
      </p:sp>
      <p:sp>
        <p:nvSpPr>
          <p:cNvPr id="5" name="TextBox 4">
            <a:extLst>
              <a:ext uri="{FF2B5EF4-FFF2-40B4-BE49-F238E27FC236}">
                <a16:creationId xmlns:a16="http://schemas.microsoft.com/office/drawing/2014/main" id="{6F513B4F-9E7C-D457-B79F-3445CA15D1ED}"/>
              </a:ext>
            </a:extLst>
          </p:cNvPr>
          <p:cNvSpPr txBox="1"/>
          <p:nvPr/>
        </p:nvSpPr>
        <p:spPr>
          <a:xfrm>
            <a:off x="8083296" y="1411511"/>
            <a:ext cx="1621536" cy="633984"/>
          </a:xfrm>
          <a:prstGeom prst="rect">
            <a:avLst/>
          </a:prstGeom>
          <a:solidFill>
            <a:schemeClr val="bg1">
              <a:alpha val="0"/>
            </a:schemeClr>
          </a:solidFill>
        </p:spPr>
        <p:txBody>
          <a:bodyPr wrap="square" rtlCol="0">
            <a:spAutoFit/>
          </a:bodyPr>
          <a:lstStyle/>
          <a:p>
            <a:endParaRPr lang="en-CH" dirty="0"/>
          </a:p>
        </p:txBody>
      </p:sp>
      <p:sp>
        <p:nvSpPr>
          <p:cNvPr id="6" name="Rectangle 5">
            <a:extLst>
              <a:ext uri="{FF2B5EF4-FFF2-40B4-BE49-F238E27FC236}">
                <a16:creationId xmlns:a16="http://schemas.microsoft.com/office/drawing/2014/main" id="{E7CDA682-6418-E221-43E8-7A6E6A007899}"/>
              </a:ext>
            </a:extLst>
          </p:cNvPr>
          <p:cNvSpPr/>
          <p:nvPr/>
        </p:nvSpPr>
        <p:spPr>
          <a:xfrm>
            <a:off x="8343439" y="1995666"/>
            <a:ext cx="1361393" cy="633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93517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C7EA12-8252-DB21-7E90-F533F023065E}"/>
              </a:ext>
            </a:extLst>
          </p:cNvPr>
          <p:cNvSpPr>
            <a:spLocks noGrp="1"/>
          </p:cNvSpPr>
          <p:nvPr>
            <p:ph type="title"/>
          </p:nvPr>
        </p:nvSpPr>
        <p:spPr>
          <a:xfrm>
            <a:off x="677334" y="609600"/>
            <a:ext cx="8856810" cy="1320800"/>
          </a:xfrm>
        </p:spPr>
        <p:txBody>
          <a:bodyPr/>
          <a:lstStyle/>
          <a:p>
            <a:r>
              <a:rPr lang="it-CH" dirty="0"/>
              <a:t>Results in the Literature </a:t>
            </a:r>
            <a:r>
              <a:rPr lang="it-CH" sz="2400" dirty="0"/>
              <a:t>(</a:t>
            </a:r>
            <a:r>
              <a:rPr lang="it-CH" sz="2400" dirty="0" err="1"/>
              <a:t>including</a:t>
            </a:r>
            <a:r>
              <a:rPr lang="it-CH" dirty="0"/>
              <a:t> </a:t>
            </a:r>
            <a:r>
              <a:rPr lang="it-CH" sz="2400" dirty="0"/>
              <a:t>4763 </a:t>
            </a:r>
            <a:r>
              <a:rPr lang="it-CH" sz="2400" dirty="0" err="1"/>
              <a:t>patients</a:t>
            </a:r>
            <a:r>
              <a:rPr lang="it-CH" sz="2400" dirty="0"/>
              <a:t>)</a:t>
            </a:r>
          </a:p>
        </p:txBody>
      </p:sp>
      <p:sp>
        <p:nvSpPr>
          <p:cNvPr id="3" name="Segnaposto contenuto 2">
            <a:extLst>
              <a:ext uri="{FF2B5EF4-FFF2-40B4-BE49-F238E27FC236}">
                <a16:creationId xmlns:a16="http://schemas.microsoft.com/office/drawing/2014/main" id="{B27A03AA-7D9B-7E51-C153-15EB12D44594}"/>
              </a:ext>
            </a:extLst>
          </p:cNvPr>
          <p:cNvSpPr>
            <a:spLocks noGrp="1"/>
          </p:cNvSpPr>
          <p:nvPr>
            <p:ph idx="1"/>
          </p:nvPr>
        </p:nvSpPr>
        <p:spPr/>
        <p:txBody>
          <a:bodyPr>
            <a:normAutofit/>
          </a:bodyPr>
          <a:lstStyle/>
          <a:p>
            <a:pPr marL="0" indent="0">
              <a:buNone/>
            </a:pPr>
            <a:r>
              <a:rPr lang="en-US" sz="1600" b="1" kern="1200" dirty="0">
                <a:solidFill>
                  <a:schemeClr val="tx1"/>
                </a:solidFill>
                <a:effectLst/>
                <a:latin typeface="Arial" panose="020B0604020202020204" pitchFamily="34" charset="0"/>
                <a:cs typeface="Arial" panose="020B0604020202020204" pitchFamily="34" charset="0"/>
              </a:rPr>
              <a:t>Mesh-related complications:</a:t>
            </a:r>
            <a:r>
              <a:rPr lang="en-US" sz="1600" kern="1200" dirty="0">
                <a:solidFill>
                  <a:schemeClr val="tx1"/>
                </a:solidFill>
                <a:effectLst/>
                <a:latin typeface="Arial" panose="020B0604020202020204" pitchFamily="34" charset="0"/>
                <a:cs typeface="Arial" panose="020B0604020202020204" pitchFamily="34" charset="0"/>
              </a:rPr>
              <a:t> The rate of mesh erosion or infection is relatively low, reported in </a:t>
            </a:r>
            <a:r>
              <a:rPr lang="en-US" sz="1600" b="1" kern="1200" dirty="0">
                <a:solidFill>
                  <a:schemeClr val="tx1"/>
                </a:solidFill>
                <a:effectLst/>
                <a:latin typeface="Arial" panose="020B0604020202020204" pitchFamily="34" charset="0"/>
                <a:cs typeface="Arial" panose="020B0604020202020204" pitchFamily="34" charset="0"/>
              </a:rPr>
              <a:t>less than 3% </a:t>
            </a:r>
            <a:r>
              <a:rPr lang="en-US" sz="1600" kern="1200" dirty="0">
                <a:solidFill>
                  <a:schemeClr val="tx1"/>
                </a:solidFill>
                <a:effectLst/>
                <a:latin typeface="Arial" panose="020B0604020202020204" pitchFamily="34" charset="0"/>
                <a:cs typeface="Arial" panose="020B0604020202020204" pitchFamily="34" charset="0"/>
              </a:rPr>
              <a:t>of cases in most series . </a:t>
            </a:r>
          </a:p>
          <a:p>
            <a:pPr marL="0" indent="0">
              <a:buNone/>
            </a:pPr>
            <a:r>
              <a:rPr lang="de-CH" sz="1600" kern="1200" dirty="0" err="1">
                <a:solidFill>
                  <a:schemeClr val="tx1"/>
                </a:solidFill>
                <a:effectLst/>
                <a:latin typeface="Arial" panose="020B0604020202020204" pitchFamily="34" charset="0"/>
                <a:cs typeface="Arial" panose="020B0604020202020204" pitchFamily="34" charset="0"/>
              </a:rPr>
              <a:t>Recurrence</a:t>
            </a:r>
            <a:r>
              <a:rPr lang="de-CH" sz="1600" kern="1200" dirty="0">
                <a:solidFill>
                  <a:schemeClr val="tx1"/>
                </a:solidFill>
                <a:effectLst/>
                <a:latin typeface="Arial" panose="020B0604020202020204" pitchFamily="34" charset="0"/>
                <a:cs typeface="Arial" panose="020B0604020202020204" pitchFamily="34" charset="0"/>
              </a:rPr>
              <a:t> </a:t>
            </a:r>
            <a:r>
              <a:rPr lang="de-CH" sz="1600" kern="1200" dirty="0" err="1">
                <a:solidFill>
                  <a:schemeClr val="tx1"/>
                </a:solidFill>
                <a:effectLst/>
                <a:latin typeface="Arial" panose="020B0604020202020204" pitchFamily="34" charset="0"/>
                <a:cs typeface="Arial" panose="020B0604020202020204" pitchFamily="34" charset="0"/>
              </a:rPr>
              <a:t>of</a:t>
            </a:r>
            <a:r>
              <a:rPr lang="de-CH" sz="1600" kern="1200" dirty="0">
                <a:solidFill>
                  <a:schemeClr val="tx1"/>
                </a:solidFill>
                <a:effectLst/>
                <a:latin typeface="Arial" panose="020B0604020202020204" pitchFamily="34" charset="0"/>
                <a:cs typeface="Arial" panose="020B0604020202020204" pitchFamily="34" charset="0"/>
              </a:rPr>
              <a:t> </a:t>
            </a:r>
            <a:r>
              <a:rPr lang="de-CH" sz="1600" kern="1200" dirty="0" err="1">
                <a:solidFill>
                  <a:schemeClr val="tx1"/>
                </a:solidFill>
                <a:effectLst/>
                <a:latin typeface="Arial" panose="020B0604020202020204" pitchFamily="34" charset="0"/>
                <a:cs typeface="Arial" panose="020B0604020202020204" pitchFamily="34" charset="0"/>
              </a:rPr>
              <a:t>prolapse</a:t>
            </a:r>
            <a:r>
              <a:rPr lang="de-CH" sz="1600" kern="1200" dirty="0">
                <a:solidFill>
                  <a:schemeClr val="tx1"/>
                </a:solidFill>
                <a:effectLst/>
                <a:latin typeface="Arial" panose="020B0604020202020204" pitchFamily="34" charset="0"/>
                <a:cs typeface="Arial" panose="020B0604020202020204" pitchFamily="34" charset="0"/>
              </a:rPr>
              <a:t>: The rate </a:t>
            </a:r>
            <a:r>
              <a:rPr lang="de-CH" sz="1600" kern="1200" dirty="0" err="1">
                <a:solidFill>
                  <a:schemeClr val="tx1"/>
                </a:solidFill>
                <a:effectLst/>
                <a:latin typeface="Arial" panose="020B0604020202020204" pitchFamily="34" charset="0"/>
                <a:cs typeface="Arial" panose="020B0604020202020204" pitchFamily="34" charset="0"/>
              </a:rPr>
              <a:t>of</a:t>
            </a:r>
            <a:r>
              <a:rPr lang="de-CH" sz="1600" kern="1200" dirty="0">
                <a:solidFill>
                  <a:schemeClr val="tx1"/>
                </a:solidFill>
                <a:effectLst/>
                <a:latin typeface="Arial" panose="020B0604020202020204" pitchFamily="34" charset="0"/>
                <a:cs typeface="Arial" panose="020B0604020202020204" pitchFamily="34" charset="0"/>
              </a:rPr>
              <a:t> </a:t>
            </a:r>
            <a:r>
              <a:rPr lang="de-CH" sz="1600" kern="1200" dirty="0" err="1">
                <a:solidFill>
                  <a:schemeClr val="tx1"/>
                </a:solidFill>
                <a:effectLst/>
                <a:latin typeface="Arial" panose="020B0604020202020204" pitchFamily="34" charset="0"/>
                <a:cs typeface="Arial" panose="020B0604020202020204" pitchFamily="34" charset="0"/>
              </a:rPr>
              <a:t>recurrence</a:t>
            </a:r>
            <a:r>
              <a:rPr lang="de-CH" sz="1600" kern="1200" dirty="0">
                <a:solidFill>
                  <a:schemeClr val="tx1"/>
                </a:solidFill>
                <a:effectLst/>
                <a:latin typeface="Arial" panose="020B0604020202020204" pitchFamily="34" charset="0"/>
                <a:cs typeface="Arial" panose="020B0604020202020204" pitchFamily="34" charset="0"/>
              </a:rPr>
              <a:t> </a:t>
            </a:r>
            <a:r>
              <a:rPr lang="de-CH" sz="1600" kern="1200" dirty="0" err="1">
                <a:solidFill>
                  <a:schemeClr val="tx1"/>
                </a:solidFill>
                <a:effectLst/>
                <a:latin typeface="Arial" panose="020B0604020202020204" pitchFamily="34" charset="0"/>
                <a:cs typeface="Arial" panose="020B0604020202020204" pitchFamily="34" charset="0"/>
              </a:rPr>
              <a:t>varies</a:t>
            </a:r>
            <a:r>
              <a:rPr lang="de-CH" sz="1600" kern="1200" dirty="0">
                <a:solidFill>
                  <a:schemeClr val="tx1"/>
                </a:solidFill>
                <a:effectLst/>
                <a:latin typeface="Arial" panose="020B0604020202020204" pitchFamily="34" charset="0"/>
                <a:cs typeface="Arial" panose="020B0604020202020204" pitchFamily="34" charset="0"/>
              </a:rPr>
              <a:t> but </a:t>
            </a:r>
            <a:r>
              <a:rPr lang="de-CH" sz="1600" kern="1200" dirty="0" err="1">
                <a:solidFill>
                  <a:schemeClr val="tx1"/>
                </a:solidFill>
                <a:effectLst/>
                <a:latin typeface="Arial" panose="020B0604020202020204" pitchFamily="34" charset="0"/>
                <a:cs typeface="Arial" panose="020B0604020202020204" pitchFamily="34" charset="0"/>
              </a:rPr>
              <a:t>is</a:t>
            </a:r>
            <a:r>
              <a:rPr lang="de-CH" sz="1600" kern="1200" dirty="0">
                <a:solidFill>
                  <a:schemeClr val="tx1"/>
                </a:solidFill>
                <a:effectLst/>
                <a:latin typeface="Arial" panose="020B0604020202020204" pitchFamily="34" charset="0"/>
                <a:cs typeface="Arial" panose="020B0604020202020204" pitchFamily="34" charset="0"/>
              </a:rPr>
              <a:t> </a:t>
            </a:r>
            <a:r>
              <a:rPr lang="de-CH" sz="1600" kern="1200" dirty="0" err="1">
                <a:solidFill>
                  <a:schemeClr val="tx1"/>
                </a:solidFill>
                <a:effectLst/>
                <a:latin typeface="Arial" panose="020B0604020202020204" pitchFamily="34" charset="0"/>
                <a:cs typeface="Arial" panose="020B0604020202020204" pitchFamily="34" charset="0"/>
              </a:rPr>
              <a:t>generally</a:t>
            </a:r>
            <a:r>
              <a:rPr lang="de-CH" sz="1600" kern="1200" dirty="0">
                <a:solidFill>
                  <a:schemeClr val="tx1"/>
                </a:solidFill>
                <a:effectLst/>
                <a:latin typeface="Arial" panose="020B0604020202020204" pitchFamily="34" charset="0"/>
                <a:cs typeface="Arial" panose="020B0604020202020204" pitchFamily="34" charset="0"/>
              </a:rPr>
              <a:t> </a:t>
            </a:r>
            <a:r>
              <a:rPr lang="de-CH" sz="1600" kern="1200" dirty="0" err="1">
                <a:solidFill>
                  <a:schemeClr val="tx1"/>
                </a:solidFill>
                <a:effectLst/>
                <a:latin typeface="Arial" panose="020B0604020202020204" pitchFamily="34" charset="0"/>
                <a:cs typeface="Arial" panose="020B0604020202020204" pitchFamily="34" charset="0"/>
              </a:rPr>
              <a:t>reported</a:t>
            </a:r>
            <a:r>
              <a:rPr lang="de-CH" sz="1600" kern="1200" dirty="0">
                <a:solidFill>
                  <a:schemeClr val="tx1"/>
                </a:solidFill>
                <a:effectLst/>
                <a:latin typeface="Arial" panose="020B0604020202020204" pitchFamily="34" charset="0"/>
                <a:cs typeface="Arial" panose="020B0604020202020204" pitchFamily="34" charset="0"/>
              </a:rPr>
              <a:t> </a:t>
            </a:r>
            <a:r>
              <a:rPr lang="de-CH" sz="1600" kern="1200" dirty="0" err="1">
                <a:solidFill>
                  <a:schemeClr val="tx1"/>
                </a:solidFill>
                <a:effectLst/>
                <a:latin typeface="Arial" panose="020B0604020202020204" pitchFamily="34" charset="0"/>
                <a:cs typeface="Arial" panose="020B0604020202020204" pitchFamily="34" charset="0"/>
              </a:rPr>
              <a:t>to</a:t>
            </a:r>
            <a:r>
              <a:rPr lang="de-CH" sz="1600" kern="1200" dirty="0">
                <a:solidFill>
                  <a:schemeClr val="tx1"/>
                </a:solidFill>
                <a:effectLst/>
                <a:latin typeface="Arial" panose="020B0604020202020204" pitchFamily="34" charset="0"/>
                <a:cs typeface="Arial" panose="020B0604020202020204" pitchFamily="34" charset="0"/>
              </a:rPr>
              <a:t> </a:t>
            </a:r>
            <a:r>
              <a:rPr lang="de-CH" sz="1600" kern="1200" dirty="0" err="1">
                <a:solidFill>
                  <a:schemeClr val="tx1"/>
                </a:solidFill>
                <a:effectLst/>
                <a:latin typeface="Arial" panose="020B0604020202020204" pitchFamily="34" charset="0"/>
                <a:cs typeface="Arial" panose="020B0604020202020204" pitchFamily="34" charset="0"/>
              </a:rPr>
              <a:t>be</a:t>
            </a:r>
            <a:r>
              <a:rPr lang="de-CH" sz="1600" kern="1200" dirty="0">
                <a:solidFill>
                  <a:schemeClr val="tx1"/>
                </a:solidFill>
                <a:effectLst/>
                <a:latin typeface="Arial" panose="020B0604020202020204" pitchFamily="34" charset="0"/>
                <a:cs typeface="Arial" panose="020B0604020202020204" pitchFamily="34" charset="0"/>
              </a:rPr>
              <a:t> </a:t>
            </a:r>
            <a:r>
              <a:rPr lang="de-CH" sz="1600" kern="1200" dirty="0" err="1">
                <a:solidFill>
                  <a:schemeClr val="tx1"/>
                </a:solidFill>
                <a:effectLst/>
                <a:latin typeface="Arial" panose="020B0604020202020204" pitchFamily="34" charset="0"/>
                <a:cs typeface="Arial" panose="020B0604020202020204" pitchFamily="34" charset="0"/>
              </a:rPr>
              <a:t>between</a:t>
            </a:r>
            <a:r>
              <a:rPr lang="de-CH" sz="1600" kern="1200" dirty="0">
                <a:solidFill>
                  <a:schemeClr val="tx1"/>
                </a:solidFill>
                <a:effectLst/>
                <a:latin typeface="Arial" panose="020B0604020202020204" pitchFamily="34" charset="0"/>
                <a:cs typeface="Arial" panose="020B0604020202020204" pitchFamily="34" charset="0"/>
              </a:rPr>
              <a:t> 10% and 18% in </a:t>
            </a:r>
            <a:r>
              <a:rPr lang="de-CH" sz="1600" kern="1200" dirty="0" err="1">
                <a:solidFill>
                  <a:schemeClr val="tx1"/>
                </a:solidFill>
                <a:effectLst/>
                <a:latin typeface="Arial" panose="020B0604020202020204" pitchFamily="34" charset="0"/>
                <a:cs typeface="Arial" panose="020B0604020202020204" pitchFamily="34" charset="0"/>
              </a:rPr>
              <a:t>the</a:t>
            </a:r>
            <a:r>
              <a:rPr lang="de-CH" sz="1600" kern="1200" dirty="0">
                <a:solidFill>
                  <a:schemeClr val="tx1"/>
                </a:solidFill>
                <a:effectLst/>
                <a:latin typeface="Arial" panose="020B0604020202020204" pitchFamily="34" charset="0"/>
                <a:cs typeface="Arial" panose="020B0604020202020204" pitchFamily="34" charset="0"/>
              </a:rPr>
              <a:t> </a:t>
            </a:r>
            <a:r>
              <a:rPr lang="de-CH" sz="1600" kern="1200" dirty="0" err="1">
                <a:solidFill>
                  <a:schemeClr val="tx1"/>
                </a:solidFill>
                <a:effectLst/>
                <a:latin typeface="Arial" panose="020B0604020202020204" pitchFamily="34" charset="0"/>
                <a:cs typeface="Arial" panose="020B0604020202020204" pitchFamily="34" charset="0"/>
              </a:rPr>
              <a:t>longterm</a:t>
            </a:r>
            <a:r>
              <a:rPr lang="de-CH" sz="1600" kern="1200" dirty="0">
                <a:solidFill>
                  <a:schemeClr val="tx1"/>
                </a:solidFill>
                <a:effectLst/>
                <a:latin typeface="Arial" panose="020B0604020202020204" pitchFamily="34" charset="0"/>
                <a:cs typeface="Arial" panose="020B0604020202020204" pitchFamily="34" charset="0"/>
              </a:rPr>
              <a:t>.</a:t>
            </a:r>
          </a:p>
          <a:p>
            <a:pPr marL="0" indent="0">
              <a:buNone/>
            </a:pPr>
            <a:r>
              <a:rPr lang="it-CH" sz="1100" b="1" dirty="0">
                <a:solidFill>
                  <a:schemeClr val="tx1"/>
                </a:solidFill>
                <a:effectLst/>
                <a:latin typeface="Arial" panose="020B0604020202020204" pitchFamily="34" charset="0"/>
                <a:cs typeface="Arial" panose="020B0604020202020204" pitchFamily="34" charset="0"/>
              </a:rPr>
              <a:t>Mesh‐related complications and recurrence after ventral mesh rectopexy with synthetic versus biologic mesh: a systematic review and meta‐analysis; </a:t>
            </a:r>
            <a:r>
              <a:rPr lang="it-CH" sz="1100" b="1" i="1" dirty="0">
                <a:solidFill>
                  <a:schemeClr val="tx1"/>
                </a:solidFill>
                <a:effectLst/>
                <a:latin typeface="Arial" panose="020B0604020202020204" pitchFamily="34" charset="0"/>
                <a:cs typeface="Arial" panose="020B0604020202020204" pitchFamily="34" charset="0"/>
              </a:rPr>
              <a:t>Techniques in Coloproctology (2022) 26:85–98 </a:t>
            </a:r>
            <a:endParaRPr lang="de-CH" sz="1100" kern="1200" dirty="0">
              <a:solidFill>
                <a:schemeClr val="tx1"/>
              </a:solidFill>
              <a:effectLst/>
              <a:latin typeface="Arial" panose="020B0604020202020204" pitchFamily="34" charset="0"/>
              <a:cs typeface="Arial" panose="020B0604020202020204" pitchFamily="34" charset="0"/>
            </a:endParaRPr>
          </a:p>
          <a:p>
            <a:endParaRPr lang="en-US" sz="1600" kern="1200" dirty="0">
              <a:solidFill>
                <a:schemeClr val="tx1"/>
              </a:solidFill>
              <a:effectLst/>
              <a:latin typeface="Arial" panose="020B0604020202020204" pitchFamily="34" charset="0"/>
              <a:cs typeface="Arial" panose="020B0604020202020204" pitchFamily="34" charset="0"/>
            </a:endParaRPr>
          </a:p>
          <a:p>
            <a:pPr marL="0" indent="0">
              <a:buNone/>
            </a:pPr>
            <a:r>
              <a:rPr lang="en-US" sz="1600" kern="1200" dirty="0">
                <a:solidFill>
                  <a:schemeClr val="tx1"/>
                </a:solidFill>
                <a:effectLst/>
                <a:latin typeface="Arial" panose="020B0604020202020204" pitchFamily="34" charset="0"/>
                <a:cs typeface="Arial" panose="020B0604020202020204" pitchFamily="34" charset="0"/>
              </a:rPr>
              <a:t>Bowel dysfunction: New or worsening constipation can vary widely. Improvement in bowel function is noted in many patients over time. Fecal incontinence improvement rates are high, with </a:t>
            </a:r>
            <a:r>
              <a:rPr lang="en-US" sz="1600" b="1" kern="1200" dirty="0">
                <a:solidFill>
                  <a:schemeClr val="tx1"/>
                </a:solidFill>
                <a:effectLst/>
                <a:latin typeface="Arial" panose="020B0604020202020204" pitchFamily="34" charset="0"/>
                <a:cs typeface="Arial" panose="020B0604020202020204" pitchFamily="34" charset="0"/>
              </a:rPr>
              <a:t>significant improvements seen in 70-80% </a:t>
            </a:r>
            <a:r>
              <a:rPr lang="en-US" sz="1600" kern="1200" dirty="0">
                <a:solidFill>
                  <a:schemeClr val="tx1"/>
                </a:solidFill>
                <a:effectLst/>
                <a:latin typeface="Arial" panose="020B0604020202020204" pitchFamily="34" charset="0"/>
                <a:cs typeface="Arial" panose="020B0604020202020204" pitchFamily="34" charset="0"/>
              </a:rPr>
              <a:t>of patients. No significant difference was seen between LVMR and suture Rectopexy alone.</a:t>
            </a:r>
          </a:p>
          <a:p>
            <a:pPr marL="0" indent="0">
              <a:buNone/>
            </a:pPr>
            <a:r>
              <a:rPr lang="en-US" sz="1100" b="1" kern="1200" dirty="0">
                <a:solidFill>
                  <a:schemeClr val="tx1"/>
                </a:solidFill>
                <a:effectLst/>
                <a:latin typeface="Arial" panose="020B0604020202020204" pitchFamily="34" charset="0"/>
                <a:cs typeface="Arial" panose="020B0604020202020204" pitchFamily="34" charset="0"/>
              </a:rPr>
              <a:t>Bowel function after laparoscopic posterior sutured rectopexy versus ventral mesh rectopexy for rectal prolapse: a double-blind, </a:t>
            </a:r>
            <a:r>
              <a:rPr lang="en-US" sz="1100" b="1" kern="1200" dirty="0" err="1">
                <a:solidFill>
                  <a:schemeClr val="tx1"/>
                </a:solidFill>
                <a:effectLst/>
                <a:latin typeface="Arial" panose="020B0604020202020204" pitchFamily="34" charset="0"/>
                <a:cs typeface="Arial" panose="020B0604020202020204" pitchFamily="34" charset="0"/>
              </a:rPr>
              <a:t>randomised</a:t>
            </a:r>
            <a:r>
              <a:rPr lang="en-US" sz="1100" b="1" kern="1200" dirty="0">
                <a:solidFill>
                  <a:schemeClr val="tx1"/>
                </a:solidFill>
                <a:effectLst/>
                <a:latin typeface="Arial" panose="020B0604020202020204" pitchFamily="34" charset="0"/>
                <a:cs typeface="Arial" panose="020B0604020202020204" pitchFamily="34" charset="0"/>
              </a:rPr>
              <a:t> single-</a:t>
            </a:r>
            <a:r>
              <a:rPr lang="en-US" sz="1100" b="1" kern="1200" dirty="0" err="1">
                <a:solidFill>
                  <a:schemeClr val="tx1"/>
                </a:solidFill>
                <a:effectLst/>
                <a:latin typeface="Arial" panose="020B0604020202020204" pitchFamily="34" charset="0"/>
                <a:cs typeface="Arial" panose="020B0604020202020204" pitchFamily="34" charset="0"/>
              </a:rPr>
              <a:t>centre</a:t>
            </a:r>
            <a:r>
              <a:rPr lang="en-US" sz="1100" b="1" kern="1200" dirty="0">
                <a:solidFill>
                  <a:schemeClr val="tx1"/>
                </a:solidFill>
                <a:effectLst/>
                <a:latin typeface="Arial" panose="020B0604020202020204" pitchFamily="34" charset="0"/>
                <a:cs typeface="Arial" panose="020B0604020202020204" pitchFamily="34" charset="0"/>
              </a:rPr>
              <a:t> study. </a:t>
            </a:r>
            <a:r>
              <a:rPr lang="en-US" sz="1100" b="1" i="1" kern="1200" dirty="0">
                <a:solidFill>
                  <a:schemeClr val="tx1"/>
                </a:solidFill>
                <a:effectLst/>
                <a:latin typeface="Arial" panose="020B0604020202020204" pitchFamily="34" charset="0"/>
                <a:cs typeface="Arial" panose="020B0604020202020204" pitchFamily="34" charset="0"/>
              </a:rPr>
              <a:t>The lancet. Gastroenterology &amp; hepatology (2016)</a:t>
            </a:r>
          </a:p>
          <a:p>
            <a:pPr marL="0" indent="0">
              <a:buNone/>
            </a:pPr>
            <a:endParaRPr lang="en-US" sz="1800" b="1" kern="1200" dirty="0">
              <a:solidFill>
                <a:schemeClr val="tx1"/>
              </a:solidFill>
              <a:effectLst/>
              <a:latin typeface="+mn-lt"/>
              <a:ea typeface="+mn-ea"/>
              <a:cs typeface="+mn-cs"/>
            </a:endParaRPr>
          </a:p>
          <a:p>
            <a:endParaRPr lang="de-CH" sz="1800" kern="1200" dirty="0">
              <a:solidFill>
                <a:schemeClr val="tx1"/>
              </a:solidFill>
              <a:effectLst/>
              <a:latin typeface="+mn-lt"/>
              <a:ea typeface="+mn-ea"/>
              <a:cs typeface="+mn-cs"/>
            </a:endParaRPr>
          </a:p>
          <a:p>
            <a:endParaRPr lang="de-CH" sz="1800" kern="1200" dirty="0">
              <a:solidFill>
                <a:schemeClr val="tx1"/>
              </a:solidFill>
              <a:effectLst/>
              <a:latin typeface="+mn-lt"/>
              <a:ea typeface="+mn-ea"/>
              <a:cs typeface="+mn-cs"/>
            </a:endParaRPr>
          </a:p>
          <a:p>
            <a:endParaRPr lang="de-CH" sz="1800" kern="1200" dirty="0">
              <a:solidFill>
                <a:schemeClr val="tx1"/>
              </a:solidFill>
              <a:effectLst/>
              <a:latin typeface="+mn-lt"/>
              <a:ea typeface="+mn-ea"/>
              <a:cs typeface="+mn-cs"/>
            </a:endParaRPr>
          </a:p>
          <a:p>
            <a:endParaRPr lang="it-CH" dirty="0"/>
          </a:p>
        </p:txBody>
      </p:sp>
    </p:spTree>
    <p:extLst>
      <p:ext uri="{BB962C8B-B14F-4D97-AF65-F5344CB8AC3E}">
        <p14:creationId xmlns:p14="http://schemas.microsoft.com/office/powerpoint/2010/main" val="2269132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C7EA12-8252-DB21-7E90-F533F023065E}"/>
              </a:ext>
            </a:extLst>
          </p:cNvPr>
          <p:cNvSpPr>
            <a:spLocks noGrp="1"/>
          </p:cNvSpPr>
          <p:nvPr>
            <p:ph type="title"/>
          </p:nvPr>
        </p:nvSpPr>
        <p:spPr/>
        <p:txBody>
          <a:bodyPr/>
          <a:lstStyle/>
          <a:p>
            <a:r>
              <a:rPr lang="it-CH" dirty="0"/>
              <a:t>Results in the Literature</a:t>
            </a:r>
          </a:p>
        </p:txBody>
      </p:sp>
      <p:sp>
        <p:nvSpPr>
          <p:cNvPr id="3" name="Segnaposto contenuto 2">
            <a:extLst>
              <a:ext uri="{FF2B5EF4-FFF2-40B4-BE49-F238E27FC236}">
                <a16:creationId xmlns:a16="http://schemas.microsoft.com/office/drawing/2014/main" id="{B27A03AA-7D9B-7E51-C153-15EB12D44594}"/>
              </a:ext>
            </a:extLst>
          </p:cNvPr>
          <p:cNvSpPr>
            <a:spLocks noGrp="1"/>
          </p:cNvSpPr>
          <p:nvPr>
            <p:ph idx="1"/>
          </p:nvPr>
        </p:nvSpPr>
        <p:spPr/>
        <p:txBody>
          <a:bodyPr>
            <a:normAutofit/>
          </a:bodyPr>
          <a:lstStyle/>
          <a:p>
            <a:pPr marL="0" indent="0">
              <a:buNone/>
            </a:pPr>
            <a:r>
              <a:rPr lang="en-US" sz="1800" kern="1200" dirty="0">
                <a:solidFill>
                  <a:schemeClr val="tx1"/>
                </a:solidFill>
                <a:effectLst/>
                <a:latin typeface="Arial" panose="020B0604020202020204" pitchFamily="34" charset="0"/>
                <a:cs typeface="Arial" panose="020B0604020202020204" pitchFamily="34" charset="0"/>
              </a:rPr>
              <a:t>Sexual and urinary dysfunction: Postoperative </a:t>
            </a:r>
            <a:r>
              <a:rPr lang="en-US" sz="1800" b="1" kern="1200" dirty="0">
                <a:solidFill>
                  <a:schemeClr val="tx1"/>
                </a:solidFill>
                <a:effectLst/>
                <a:latin typeface="Arial" panose="020B0604020202020204" pitchFamily="34" charset="0"/>
                <a:cs typeface="Arial" panose="020B0604020202020204" pitchFamily="34" charset="0"/>
              </a:rPr>
              <a:t>sexual and urinary dysfunction </a:t>
            </a:r>
            <a:r>
              <a:rPr lang="en-US" sz="1800" kern="1200" dirty="0">
                <a:solidFill>
                  <a:schemeClr val="tx1"/>
                </a:solidFill>
                <a:effectLst/>
                <a:latin typeface="Arial" panose="020B0604020202020204" pitchFamily="34" charset="0"/>
                <a:cs typeface="Arial" panose="020B0604020202020204" pitchFamily="34" charset="0"/>
              </a:rPr>
              <a:t>typically reported in </a:t>
            </a:r>
            <a:r>
              <a:rPr lang="en-US" sz="1800" b="1" kern="1200" dirty="0">
                <a:solidFill>
                  <a:schemeClr val="tx1"/>
                </a:solidFill>
                <a:effectLst/>
                <a:latin typeface="Arial" panose="020B0604020202020204" pitchFamily="34" charset="0"/>
                <a:cs typeface="Arial" panose="020B0604020202020204" pitchFamily="34" charset="0"/>
              </a:rPr>
              <a:t>less than 10% </a:t>
            </a:r>
            <a:r>
              <a:rPr lang="en-US" sz="1800" kern="1200" dirty="0">
                <a:solidFill>
                  <a:schemeClr val="tx1"/>
                </a:solidFill>
                <a:effectLst/>
                <a:latin typeface="Arial" panose="020B0604020202020204" pitchFamily="34" charset="0"/>
                <a:cs typeface="Arial" panose="020B0604020202020204" pitchFamily="34" charset="0"/>
              </a:rPr>
              <a:t>of patients. </a:t>
            </a:r>
            <a:r>
              <a:rPr lang="de-CH" sz="1800" kern="1200" dirty="0">
                <a:solidFill>
                  <a:schemeClr val="tx1"/>
                </a:solidFill>
                <a:effectLst/>
                <a:latin typeface="Arial" panose="020B0604020202020204" pitchFamily="34" charset="0"/>
                <a:cs typeface="Arial" panose="020B0604020202020204" pitchFamily="34" charset="0"/>
              </a:rPr>
              <a:t>These </a:t>
            </a:r>
            <a:r>
              <a:rPr lang="de-CH" sz="1800" kern="1200" dirty="0" err="1">
                <a:solidFill>
                  <a:schemeClr val="tx1"/>
                </a:solidFill>
                <a:effectLst/>
                <a:latin typeface="Arial" panose="020B0604020202020204" pitchFamily="34" charset="0"/>
                <a:cs typeface="Arial" panose="020B0604020202020204" pitchFamily="34" charset="0"/>
              </a:rPr>
              <a:t>issues</a:t>
            </a:r>
            <a:r>
              <a:rPr lang="de-CH" sz="1800" kern="1200" dirty="0">
                <a:solidFill>
                  <a:schemeClr val="tx1"/>
                </a:solidFill>
                <a:effectLst/>
                <a:latin typeface="Arial" panose="020B0604020202020204" pitchFamily="34" charset="0"/>
                <a:cs typeface="Arial" panose="020B0604020202020204" pitchFamily="34" charset="0"/>
              </a:rPr>
              <a:t> </a:t>
            </a:r>
            <a:r>
              <a:rPr lang="de-CH" sz="1800" kern="1200" dirty="0" err="1">
                <a:solidFill>
                  <a:schemeClr val="tx1"/>
                </a:solidFill>
                <a:effectLst/>
                <a:latin typeface="Arial" panose="020B0604020202020204" pitchFamily="34" charset="0"/>
                <a:cs typeface="Arial" panose="020B0604020202020204" pitchFamily="34" charset="0"/>
              </a:rPr>
              <a:t>often</a:t>
            </a:r>
            <a:r>
              <a:rPr lang="de-CH" sz="1800" kern="1200" dirty="0">
                <a:solidFill>
                  <a:schemeClr val="tx1"/>
                </a:solidFill>
                <a:effectLst/>
                <a:latin typeface="Arial" panose="020B0604020202020204" pitchFamily="34" charset="0"/>
                <a:cs typeface="Arial" panose="020B0604020202020204" pitchFamily="34" charset="0"/>
              </a:rPr>
              <a:t> </a:t>
            </a:r>
            <a:r>
              <a:rPr lang="de-CH" sz="1800" kern="1200" dirty="0" err="1">
                <a:solidFill>
                  <a:schemeClr val="tx1"/>
                </a:solidFill>
                <a:effectLst/>
                <a:latin typeface="Arial" panose="020B0604020202020204" pitchFamily="34" charset="0"/>
                <a:cs typeface="Arial" panose="020B0604020202020204" pitchFamily="34" charset="0"/>
              </a:rPr>
              <a:t>improve</a:t>
            </a:r>
            <a:r>
              <a:rPr lang="de-CH" sz="1800" kern="1200" dirty="0">
                <a:solidFill>
                  <a:schemeClr val="tx1"/>
                </a:solidFill>
                <a:effectLst/>
                <a:latin typeface="Arial" panose="020B0604020202020204" pitchFamily="34" charset="0"/>
                <a:cs typeface="Arial" panose="020B0604020202020204" pitchFamily="34" charset="0"/>
              </a:rPr>
              <a:t> </a:t>
            </a:r>
            <a:r>
              <a:rPr lang="de-CH" sz="1800" kern="1200" dirty="0" err="1">
                <a:solidFill>
                  <a:schemeClr val="tx1"/>
                </a:solidFill>
                <a:effectLst/>
                <a:latin typeface="Arial" panose="020B0604020202020204" pitchFamily="34" charset="0"/>
                <a:cs typeface="Arial" panose="020B0604020202020204" pitchFamily="34" charset="0"/>
              </a:rPr>
              <a:t>over</a:t>
            </a:r>
            <a:r>
              <a:rPr lang="de-CH" sz="1800" kern="1200" dirty="0">
                <a:solidFill>
                  <a:schemeClr val="tx1"/>
                </a:solidFill>
                <a:effectLst/>
                <a:latin typeface="Arial" panose="020B0604020202020204" pitchFamily="34" charset="0"/>
                <a:cs typeface="Arial" panose="020B0604020202020204" pitchFamily="34" charset="0"/>
              </a:rPr>
              <a:t> time </a:t>
            </a:r>
            <a:r>
              <a:rPr lang="de-CH" sz="1800" kern="1200" dirty="0" err="1">
                <a:solidFill>
                  <a:schemeClr val="tx1"/>
                </a:solidFill>
                <a:effectLst/>
                <a:latin typeface="Arial" panose="020B0604020202020204" pitchFamily="34" charset="0"/>
                <a:cs typeface="Arial" panose="020B0604020202020204" pitchFamily="34" charset="0"/>
              </a:rPr>
              <a:t>without</a:t>
            </a:r>
            <a:r>
              <a:rPr lang="de-CH" sz="1800" kern="1200" dirty="0">
                <a:solidFill>
                  <a:schemeClr val="tx1"/>
                </a:solidFill>
                <a:effectLst/>
                <a:latin typeface="Arial" panose="020B0604020202020204" pitchFamily="34" charset="0"/>
                <a:cs typeface="Arial" panose="020B0604020202020204" pitchFamily="34" charset="0"/>
              </a:rPr>
              <a:t> </a:t>
            </a:r>
            <a:r>
              <a:rPr lang="de-CH" sz="1800" kern="1200" dirty="0" err="1">
                <a:solidFill>
                  <a:schemeClr val="tx1"/>
                </a:solidFill>
                <a:effectLst/>
                <a:latin typeface="Arial" panose="020B0604020202020204" pitchFamily="34" charset="0"/>
                <a:cs typeface="Arial" panose="020B0604020202020204" pitchFamily="34" charset="0"/>
              </a:rPr>
              <a:t>further</a:t>
            </a:r>
            <a:r>
              <a:rPr lang="de-CH" sz="1800" kern="1200" dirty="0">
                <a:solidFill>
                  <a:schemeClr val="tx1"/>
                </a:solidFill>
                <a:effectLst/>
                <a:latin typeface="Arial" panose="020B0604020202020204" pitchFamily="34" charset="0"/>
                <a:cs typeface="Arial" panose="020B0604020202020204" pitchFamily="34" charset="0"/>
              </a:rPr>
              <a:t> </a:t>
            </a:r>
            <a:r>
              <a:rPr lang="de-CH" sz="1800" kern="1200" dirty="0" err="1">
                <a:solidFill>
                  <a:schemeClr val="tx1"/>
                </a:solidFill>
                <a:effectLst/>
                <a:latin typeface="Arial" panose="020B0604020202020204" pitchFamily="34" charset="0"/>
                <a:cs typeface="Arial" panose="020B0604020202020204" pitchFamily="34" charset="0"/>
              </a:rPr>
              <a:t>intervention</a:t>
            </a:r>
            <a:r>
              <a:rPr lang="de-CH" sz="1800" kern="1200" dirty="0">
                <a:solidFill>
                  <a:schemeClr val="tx1"/>
                </a:solidFill>
                <a:effectLst/>
                <a:latin typeface="Arial" panose="020B0604020202020204" pitchFamily="34" charset="0"/>
                <a:cs typeface="Arial" panose="020B0604020202020204" pitchFamily="34" charset="0"/>
              </a:rPr>
              <a:t>.</a:t>
            </a:r>
          </a:p>
          <a:p>
            <a:pPr marL="0" indent="0">
              <a:buNone/>
            </a:pPr>
            <a:r>
              <a:rPr lang="de-CH" sz="1100" b="1" kern="1200" dirty="0">
                <a:solidFill>
                  <a:schemeClr val="tx1"/>
                </a:solidFill>
                <a:effectLst/>
                <a:latin typeface="Arial" panose="020B0604020202020204" pitchFamily="34" charset="0"/>
                <a:cs typeface="Arial" panose="020B0604020202020204" pitchFamily="34" charset="0"/>
              </a:rPr>
              <a:t>Short‐ and </a:t>
            </a:r>
            <a:r>
              <a:rPr lang="de-CH" sz="1100" b="1" kern="1200" dirty="0" err="1">
                <a:solidFill>
                  <a:schemeClr val="tx1"/>
                </a:solidFill>
                <a:effectLst/>
                <a:latin typeface="Arial" panose="020B0604020202020204" pitchFamily="34" charset="0"/>
                <a:cs typeface="Arial" panose="020B0604020202020204" pitchFamily="34" charset="0"/>
              </a:rPr>
              <a:t>long‐term</a:t>
            </a:r>
            <a:r>
              <a:rPr lang="de-CH" sz="1100" b="1" kern="1200" dirty="0">
                <a:solidFill>
                  <a:schemeClr val="tx1"/>
                </a:solidFill>
                <a:effectLst/>
                <a:latin typeface="Arial" panose="020B0604020202020204" pitchFamily="34" charset="0"/>
                <a:cs typeface="Arial" panose="020B0604020202020204" pitchFamily="34" charset="0"/>
              </a:rPr>
              <a:t> </a:t>
            </a:r>
            <a:r>
              <a:rPr lang="de-CH" sz="1100" b="1" kern="1200" dirty="0" err="1">
                <a:solidFill>
                  <a:schemeClr val="tx1"/>
                </a:solidFill>
                <a:effectLst/>
                <a:latin typeface="Arial" panose="020B0604020202020204" pitchFamily="34" charset="0"/>
                <a:cs typeface="Arial" panose="020B0604020202020204" pitchFamily="34" charset="0"/>
              </a:rPr>
              <a:t>clinical</a:t>
            </a:r>
            <a:r>
              <a:rPr lang="de-CH" sz="1100" b="1" kern="1200" dirty="0">
                <a:solidFill>
                  <a:schemeClr val="tx1"/>
                </a:solidFill>
                <a:effectLst/>
                <a:latin typeface="Arial" panose="020B0604020202020204" pitchFamily="34" charset="0"/>
                <a:cs typeface="Arial" panose="020B0604020202020204" pitchFamily="34" charset="0"/>
              </a:rPr>
              <a:t> and </a:t>
            </a:r>
            <a:r>
              <a:rPr lang="de-CH" sz="1100" b="1" kern="1200" dirty="0" err="1">
                <a:solidFill>
                  <a:schemeClr val="tx1"/>
                </a:solidFill>
                <a:effectLst/>
                <a:latin typeface="Arial" panose="020B0604020202020204" pitchFamily="34" charset="0"/>
                <a:cs typeface="Arial" panose="020B0604020202020204" pitchFamily="34" charset="0"/>
              </a:rPr>
              <a:t>patient‐reported</a:t>
            </a:r>
            <a:r>
              <a:rPr lang="de-CH" sz="1100" b="1" kern="1200" dirty="0">
                <a:solidFill>
                  <a:schemeClr val="tx1"/>
                </a:solidFill>
                <a:effectLst/>
                <a:latin typeface="Arial" panose="020B0604020202020204" pitchFamily="34" charset="0"/>
                <a:cs typeface="Arial" panose="020B0604020202020204" pitchFamily="34" charset="0"/>
              </a:rPr>
              <a:t> </a:t>
            </a:r>
            <a:r>
              <a:rPr lang="de-CH" sz="1100" b="1" kern="1200" dirty="0" err="1">
                <a:solidFill>
                  <a:schemeClr val="tx1"/>
                </a:solidFill>
                <a:effectLst/>
                <a:latin typeface="Arial" panose="020B0604020202020204" pitchFamily="34" charset="0"/>
                <a:cs typeface="Arial" panose="020B0604020202020204" pitchFamily="34" charset="0"/>
              </a:rPr>
              <a:t>outcomes</a:t>
            </a:r>
            <a:r>
              <a:rPr lang="de-CH" sz="1100" b="1" kern="1200" dirty="0">
                <a:solidFill>
                  <a:schemeClr val="tx1"/>
                </a:solidFill>
                <a:effectLst/>
                <a:latin typeface="Arial" panose="020B0604020202020204" pitchFamily="34" charset="0"/>
                <a:cs typeface="Arial" panose="020B0604020202020204" pitchFamily="34" charset="0"/>
              </a:rPr>
              <a:t> </a:t>
            </a:r>
            <a:r>
              <a:rPr lang="de-CH" sz="1100" b="1" kern="1200" dirty="0" err="1">
                <a:solidFill>
                  <a:schemeClr val="tx1"/>
                </a:solidFill>
                <a:effectLst/>
                <a:latin typeface="Arial" panose="020B0604020202020204" pitchFamily="34" charset="0"/>
                <a:cs typeface="Arial" panose="020B0604020202020204" pitchFamily="34" charset="0"/>
              </a:rPr>
              <a:t>following</a:t>
            </a:r>
            <a:r>
              <a:rPr lang="de-CH" sz="1100" b="1" kern="1200" dirty="0">
                <a:solidFill>
                  <a:schemeClr val="tx1"/>
                </a:solidFill>
                <a:effectLst/>
                <a:latin typeface="Arial" panose="020B0604020202020204" pitchFamily="34" charset="0"/>
                <a:cs typeface="Arial" panose="020B0604020202020204" pitchFamily="34" charset="0"/>
              </a:rPr>
              <a:t> </a:t>
            </a:r>
            <a:r>
              <a:rPr lang="de-CH" sz="1100" b="1" kern="1200" dirty="0" err="1">
                <a:solidFill>
                  <a:schemeClr val="tx1"/>
                </a:solidFill>
                <a:effectLst/>
                <a:latin typeface="Arial" panose="020B0604020202020204" pitchFamily="34" charset="0"/>
                <a:cs typeface="Arial" panose="020B0604020202020204" pitchFamily="34" charset="0"/>
              </a:rPr>
              <a:t>laparoscopic</a:t>
            </a:r>
            <a:r>
              <a:rPr lang="de-CH" sz="1100" b="1" kern="1200" dirty="0">
                <a:solidFill>
                  <a:schemeClr val="tx1"/>
                </a:solidFill>
                <a:effectLst/>
                <a:latin typeface="Arial" panose="020B0604020202020204" pitchFamily="34" charset="0"/>
                <a:cs typeface="Arial" panose="020B0604020202020204" pitchFamily="34" charset="0"/>
              </a:rPr>
              <a:t> ventral </a:t>
            </a:r>
            <a:r>
              <a:rPr lang="de-CH" sz="1100" b="1" kern="1200" dirty="0" err="1">
                <a:solidFill>
                  <a:schemeClr val="tx1"/>
                </a:solidFill>
                <a:effectLst/>
                <a:latin typeface="Arial" panose="020B0604020202020204" pitchFamily="34" charset="0"/>
                <a:cs typeface="Arial" panose="020B0604020202020204" pitchFamily="34" charset="0"/>
              </a:rPr>
              <a:t>mesh</a:t>
            </a:r>
            <a:r>
              <a:rPr lang="de-CH" sz="1100" b="1" kern="1200" dirty="0">
                <a:solidFill>
                  <a:schemeClr val="tx1"/>
                </a:solidFill>
                <a:effectLst/>
                <a:latin typeface="Arial" panose="020B0604020202020204" pitchFamily="34" charset="0"/>
                <a:cs typeface="Arial" panose="020B0604020202020204" pitchFamily="34" charset="0"/>
              </a:rPr>
              <a:t> </a:t>
            </a:r>
            <a:r>
              <a:rPr lang="de-CH" sz="1100" b="1" kern="1200" dirty="0" err="1">
                <a:solidFill>
                  <a:schemeClr val="tx1"/>
                </a:solidFill>
                <a:effectLst/>
                <a:latin typeface="Arial" panose="020B0604020202020204" pitchFamily="34" charset="0"/>
                <a:cs typeface="Arial" panose="020B0604020202020204" pitchFamily="34" charset="0"/>
              </a:rPr>
              <a:t>rectopexy</a:t>
            </a:r>
            <a:r>
              <a:rPr lang="de-CH" sz="1100" b="1" kern="1200" dirty="0">
                <a:solidFill>
                  <a:schemeClr val="tx1"/>
                </a:solidFill>
                <a:effectLst/>
                <a:latin typeface="Arial" panose="020B0604020202020204" pitchFamily="34" charset="0"/>
                <a:cs typeface="Arial" panose="020B0604020202020204" pitchFamily="34" charset="0"/>
              </a:rPr>
              <a:t> </a:t>
            </a:r>
            <a:r>
              <a:rPr lang="de-CH" sz="1100" b="1" kern="1200" dirty="0" err="1">
                <a:solidFill>
                  <a:schemeClr val="tx1"/>
                </a:solidFill>
                <a:effectLst/>
                <a:latin typeface="Arial" panose="020B0604020202020204" pitchFamily="34" charset="0"/>
                <a:cs typeface="Arial" panose="020B0604020202020204" pitchFamily="34" charset="0"/>
              </a:rPr>
              <a:t>using</a:t>
            </a:r>
            <a:r>
              <a:rPr lang="de-CH" sz="1100" b="1" kern="1200" dirty="0">
                <a:solidFill>
                  <a:schemeClr val="tx1"/>
                </a:solidFill>
                <a:effectLst/>
                <a:latin typeface="Arial" panose="020B0604020202020204" pitchFamily="34" charset="0"/>
                <a:cs typeface="Arial" panose="020B0604020202020204" pitchFamily="34" charset="0"/>
              </a:rPr>
              <a:t> </a:t>
            </a:r>
            <a:r>
              <a:rPr lang="de-CH" sz="1100" b="1" kern="1200" dirty="0" err="1">
                <a:solidFill>
                  <a:schemeClr val="tx1"/>
                </a:solidFill>
                <a:effectLst/>
                <a:latin typeface="Arial" panose="020B0604020202020204" pitchFamily="34" charset="0"/>
                <a:cs typeface="Arial" panose="020B0604020202020204" pitchFamily="34" charset="0"/>
              </a:rPr>
              <a:t>biological</a:t>
            </a:r>
            <a:r>
              <a:rPr lang="de-CH" sz="1100" b="1" kern="1200" dirty="0">
                <a:solidFill>
                  <a:schemeClr val="tx1"/>
                </a:solidFill>
                <a:effectLst/>
                <a:latin typeface="Arial" panose="020B0604020202020204" pitchFamily="34" charset="0"/>
                <a:cs typeface="Arial" panose="020B0604020202020204" pitchFamily="34" charset="0"/>
              </a:rPr>
              <a:t> </a:t>
            </a:r>
            <a:r>
              <a:rPr lang="de-CH" sz="1100" b="1" kern="1200" dirty="0" err="1">
                <a:solidFill>
                  <a:schemeClr val="tx1"/>
                </a:solidFill>
                <a:effectLst/>
                <a:latin typeface="Arial" panose="020B0604020202020204" pitchFamily="34" charset="0"/>
                <a:cs typeface="Arial" panose="020B0604020202020204" pitchFamily="34" charset="0"/>
              </a:rPr>
              <a:t>mesh</a:t>
            </a:r>
            <a:r>
              <a:rPr lang="de-CH" sz="1100" b="1" kern="1200" dirty="0">
                <a:solidFill>
                  <a:schemeClr val="tx1"/>
                </a:solidFill>
                <a:effectLst/>
                <a:latin typeface="Arial" panose="020B0604020202020204" pitchFamily="34" charset="0"/>
                <a:cs typeface="Arial" panose="020B0604020202020204" pitchFamily="34" charset="0"/>
              </a:rPr>
              <a:t> </a:t>
            </a:r>
            <a:r>
              <a:rPr lang="de-CH" sz="1100" b="1" kern="1200" dirty="0" err="1">
                <a:solidFill>
                  <a:schemeClr val="tx1"/>
                </a:solidFill>
                <a:effectLst/>
                <a:latin typeface="Arial" panose="020B0604020202020204" pitchFamily="34" charset="0"/>
                <a:cs typeface="Arial" panose="020B0604020202020204" pitchFamily="34" charset="0"/>
              </a:rPr>
              <a:t>for</a:t>
            </a:r>
            <a:r>
              <a:rPr lang="de-CH" sz="1100" b="1" kern="1200" dirty="0">
                <a:solidFill>
                  <a:schemeClr val="tx1"/>
                </a:solidFill>
                <a:effectLst/>
                <a:latin typeface="Arial" panose="020B0604020202020204" pitchFamily="34" charset="0"/>
                <a:cs typeface="Arial" panose="020B0604020202020204" pitchFamily="34" charset="0"/>
              </a:rPr>
              <a:t> </a:t>
            </a:r>
            <a:r>
              <a:rPr lang="de-CH" sz="1100" b="1" kern="1200" dirty="0" err="1">
                <a:solidFill>
                  <a:schemeClr val="tx1"/>
                </a:solidFill>
                <a:effectLst/>
                <a:latin typeface="Arial" panose="020B0604020202020204" pitchFamily="34" charset="0"/>
                <a:cs typeface="Arial" panose="020B0604020202020204" pitchFamily="34" charset="0"/>
              </a:rPr>
              <a:t>pelvic</a:t>
            </a:r>
            <a:r>
              <a:rPr lang="de-CH" sz="1100" b="1" kern="1200" dirty="0">
                <a:solidFill>
                  <a:schemeClr val="tx1"/>
                </a:solidFill>
                <a:effectLst/>
                <a:latin typeface="Arial" panose="020B0604020202020204" pitchFamily="34" charset="0"/>
                <a:cs typeface="Arial" panose="020B0604020202020204" pitchFamily="34" charset="0"/>
              </a:rPr>
              <a:t> </a:t>
            </a:r>
            <a:r>
              <a:rPr lang="de-CH" sz="1100" b="1" kern="1200" dirty="0" err="1">
                <a:solidFill>
                  <a:schemeClr val="tx1"/>
                </a:solidFill>
                <a:effectLst/>
                <a:latin typeface="Arial" panose="020B0604020202020204" pitchFamily="34" charset="0"/>
                <a:cs typeface="Arial" panose="020B0604020202020204" pitchFamily="34" charset="0"/>
              </a:rPr>
              <a:t>organ</a:t>
            </a:r>
            <a:r>
              <a:rPr lang="de-CH" sz="1100" b="1" kern="1200" dirty="0">
                <a:solidFill>
                  <a:schemeClr val="tx1"/>
                </a:solidFill>
                <a:effectLst/>
                <a:latin typeface="Arial" panose="020B0604020202020204" pitchFamily="34" charset="0"/>
                <a:cs typeface="Arial" panose="020B0604020202020204" pitchFamily="34" charset="0"/>
              </a:rPr>
              <a:t> </a:t>
            </a:r>
            <a:r>
              <a:rPr lang="de-CH" sz="1100" b="1" kern="1200" dirty="0" err="1">
                <a:solidFill>
                  <a:schemeClr val="tx1"/>
                </a:solidFill>
                <a:effectLst/>
                <a:latin typeface="Arial" panose="020B0604020202020204" pitchFamily="34" charset="0"/>
                <a:cs typeface="Arial" panose="020B0604020202020204" pitchFamily="34" charset="0"/>
              </a:rPr>
              <a:t>prolapse</a:t>
            </a:r>
            <a:r>
              <a:rPr lang="de-CH" sz="1100" b="1" kern="1200" dirty="0">
                <a:solidFill>
                  <a:schemeClr val="tx1"/>
                </a:solidFill>
                <a:effectLst/>
                <a:latin typeface="Arial" panose="020B0604020202020204" pitchFamily="34" charset="0"/>
                <a:cs typeface="Arial" panose="020B0604020202020204" pitchFamily="34" charset="0"/>
              </a:rPr>
              <a:t>: a </a:t>
            </a:r>
            <a:r>
              <a:rPr lang="de-CH" sz="1100" b="1" kern="1200" dirty="0" err="1">
                <a:solidFill>
                  <a:schemeClr val="tx1"/>
                </a:solidFill>
                <a:effectLst/>
                <a:latin typeface="Arial" panose="020B0604020202020204" pitchFamily="34" charset="0"/>
                <a:cs typeface="Arial" panose="020B0604020202020204" pitchFamily="34" charset="0"/>
              </a:rPr>
              <a:t>prospective</a:t>
            </a:r>
            <a:r>
              <a:rPr lang="de-CH" sz="1100" b="1" kern="1200" dirty="0">
                <a:solidFill>
                  <a:schemeClr val="tx1"/>
                </a:solidFill>
                <a:effectLst/>
                <a:latin typeface="Arial" panose="020B0604020202020204" pitchFamily="34" charset="0"/>
                <a:cs typeface="Arial" panose="020B0604020202020204" pitchFamily="34" charset="0"/>
              </a:rPr>
              <a:t> </a:t>
            </a:r>
            <a:r>
              <a:rPr lang="de-CH" sz="1100" b="1" kern="1200" dirty="0" err="1">
                <a:solidFill>
                  <a:schemeClr val="tx1"/>
                </a:solidFill>
                <a:effectLst/>
                <a:latin typeface="Arial" panose="020B0604020202020204" pitchFamily="34" charset="0"/>
                <a:cs typeface="Arial" panose="020B0604020202020204" pitchFamily="34" charset="0"/>
              </a:rPr>
              <a:t>cohort</a:t>
            </a:r>
            <a:r>
              <a:rPr lang="de-CH" sz="1100" b="1" kern="1200" dirty="0">
                <a:solidFill>
                  <a:schemeClr val="tx1"/>
                </a:solidFill>
                <a:effectLst/>
                <a:latin typeface="Arial" panose="020B0604020202020204" pitchFamily="34" charset="0"/>
                <a:cs typeface="Arial" panose="020B0604020202020204" pitchFamily="34" charset="0"/>
              </a:rPr>
              <a:t> </a:t>
            </a:r>
            <a:r>
              <a:rPr lang="de-CH" sz="1100" b="1" kern="1200" dirty="0" err="1">
                <a:solidFill>
                  <a:schemeClr val="tx1"/>
                </a:solidFill>
                <a:effectLst/>
                <a:latin typeface="Arial" panose="020B0604020202020204" pitchFamily="34" charset="0"/>
                <a:cs typeface="Arial" panose="020B0604020202020204" pitchFamily="34" charset="0"/>
              </a:rPr>
              <a:t>study</a:t>
            </a:r>
            <a:r>
              <a:rPr lang="de-CH" sz="1100" b="1" kern="1200" dirty="0">
                <a:solidFill>
                  <a:schemeClr val="tx1"/>
                </a:solidFill>
                <a:effectLst/>
                <a:latin typeface="Arial" panose="020B0604020202020204" pitchFamily="34" charset="0"/>
                <a:cs typeface="Arial" panose="020B0604020202020204" pitchFamily="34" charset="0"/>
              </a:rPr>
              <a:t> </a:t>
            </a:r>
            <a:r>
              <a:rPr lang="de-CH" sz="1100" b="1" kern="1200" dirty="0" err="1">
                <a:solidFill>
                  <a:schemeClr val="tx1"/>
                </a:solidFill>
                <a:effectLst/>
                <a:latin typeface="Arial" panose="020B0604020202020204" pitchFamily="34" charset="0"/>
                <a:cs typeface="Arial" panose="020B0604020202020204" pitchFamily="34" charset="0"/>
              </a:rPr>
              <a:t>of</a:t>
            </a:r>
            <a:r>
              <a:rPr lang="de-CH" sz="1100" b="1" kern="1200" dirty="0">
                <a:solidFill>
                  <a:schemeClr val="tx1"/>
                </a:solidFill>
                <a:effectLst/>
                <a:latin typeface="Arial" panose="020B0604020202020204" pitchFamily="34" charset="0"/>
                <a:cs typeface="Arial" panose="020B0604020202020204" pitchFamily="34" charset="0"/>
              </a:rPr>
              <a:t> 224 </a:t>
            </a:r>
            <a:r>
              <a:rPr lang="de-CH" sz="1100" b="1" kern="1200" dirty="0" err="1">
                <a:solidFill>
                  <a:schemeClr val="tx1"/>
                </a:solidFill>
                <a:effectLst/>
                <a:latin typeface="Arial" panose="020B0604020202020204" pitchFamily="34" charset="0"/>
                <a:cs typeface="Arial" panose="020B0604020202020204" pitchFamily="34" charset="0"/>
              </a:rPr>
              <a:t>consecutive</a:t>
            </a:r>
            <a:r>
              <a:rPr lang="de-CH" sz="1100" b="1" kern="1200" dirty="0">
                <a:solidFill>
                  <a:schemeClr val="tx1"/>
                </a:solidFill>
                <a:effectLst/>
                <a:latin typeface="Arial" panose="020B0604020202020204" pitchFamily="34" charset="0"/>
                <a:cs typeface="Arial" panose="020B0604020202020204" pitchFamily="34" charset="0"/>
              </a:rPr>
              <a:t> </a:t>
            </a:r>
            <a:r>
              <a:rPr lang="de-CH" sz="1100" b="1" kern="1200" dirty="0" err="1">
                <a:solidFill>
                  <a:schemeClr val="tx1"/>
                </a:solidFill>
                <a:effectLst/>
                <a:latin typeface="Arial" panose="020B0604020202020204" pitchFamily="34" charset="0"/>
                <a:cs typeface="Arial" panose="020B0604020202020204" pitchFamily="34" charset="0"/>
              </a:rPr>
              <a:t>patients</a:t>
            </a:r>
            <a:r>
              <a:rPr lang="de-CH" sz="1100" b="1" kern="1200" dirty="0">
                <a:solidFill>
                  <a:schemeClr val="tx1"/>
                </a:solidFill>
                <a:effectLst/>
                <a:latin typeface="Arial" panose="020B0604020202020204" pitchFamily="34" charset="0"/>
                <a:cs typeface="Arial" panose="020B0604020202020204" pitchFamily="34" charset="0"/>
              </a:rPr>
              <a:t>; </a:t>
            </a:r>
            <a:r>
              <a:rPr lang="it-CH" sz="1100" b="1" i="1" u="none" strike="noStrike" dirty="0">
                <a:solidFill>
                  <a:schemeClr val="tx1"/>
                </a:solidFill>
                <a:effectLst/>
                <a:latin typeface="Arial" panose="020B0604020202020204" pitchFamily="34" charset="0"/>
                <a:cs typeface="Arial" panose="020B0604020202020204" pitchFamily="34" charset="0"/>
              </a:rPr>
              <a:t>Colorectal Disease (2018)</a:t>
            </a:r>
          </a:p>
          <a:p>
            <a:pPr marL="0" indent="0">
              <a:buNone/>
            </a:pPr>
            <a:endParaRPr lang="de-CH" sz="1800" b="1" kern="1200" dirty="0">
              <a:solidFill>
                <a:schemeClr val="tx1"/>
              </a:solidFill>
              <a:effectLst/>
              <a:latin typeface="Arial" panose="020B0604020202020204" pitchFamily="34" charset="0"/>
              <a:cs typeface="Arial" panose="020B0604020202020204" pitchFamily="34" charset="0"/>
            </a:endParaRPr>
          </a:p>
          <a:p>
            <a:pPr marL="0" indent="0">
              <a:buNone/>
            </a:pPr>
            <a:r>
              <a:rPr lang="de-CH" sz="1800" kern="1200" dirty="0">
                <a:solidFill>
                  <a:schemeClr val="tx1"/>
                </a:solidFill>
                <a:effectLst/>
                <a:latin typeface="Arial" panose="020B0604020202020204" pitchFamily="34" charset="0"/>
                <a:cs typeface="Arial" panose="020B0604020202020204" pitchFamily="34" charset="0"/>
              </a:rPr>
              <a:t>Operative </a:t>
            </a:r>
            <a:r>
              <a:rPr lang="de-CH" sz="1800" b="1" kern="1200" dirty="0" err="1">
                <a:solidFill>
                  <a:schemeClr val="tx1"/>
                </a:solidFill>
                <a:effectLst/>
                <a:latin typeface="Arial" panose="020B0604020202020204" pitchFamily="34" charset="0"/>
                <a:cs typeface="Arial" panose="020B0604020202020204" pitchFamily="34" charset="0"/>
              </a:rPr>
              <a:t>complications</a:t>
            </a:r>
            <a:r>
              <a:rPr lang="de-CH" sz="1800" b="1" kern="1200" dirty="0">
                <a:solidFill>
                  <a:schemeClr val="tx1"/>
                </a:solidFill>
                <a:effectLst/>
                <a:latin typeface="Arial" panose="020B0604020202020204" pitchFamily="34" charset="0"/>
                <a:cs typeface="Arial" panose="020B0604020202020204" pitchFamily="34" charset="0"/>
              </a:rPr>
              <a:t>:</a:t>
            </a:r>
            <a:r>
              <a:rPr lang="de-CH" sz="1800" kern="1200" dirty="0">
                <a:solidFill>
                  <a:schemeClr val="tx1"/>
                </a:solidFill>
                <a:effectLst/>
                <a:latin typeface="Arial" panose="020B0604020202020204" pitchFamily="34" charset="0"/>
                <a:cs typeface="Arial" panose="020B0604020202020204" pitchFamily="34" charset="0"/>
              </a:rPr>
              <a:t> The rate </a:t>
            </a:r>
            <a:r>
              <a:rPr lang="de-CH" sz="1800" kern="1200" dirty="0" err="1">
                <a:solidFill>
                  <a:schemeClr val="tx1"/>
                </a:solidFill>
                <a:effectLst/>
                <a:latin typeface="Arial" panose="020B0604020202020204" pitchFamily="34" charset="0"/>
                <a:cs typeface="Arial" panose="020B0604020202020204" pitchFamily="34" charset="0"/>
              </a:rPr>
              <a:t>of</a:t>
            </a:r>
            <a:r>
              <a:rPr lang="de-CH" sz="1800" kern="1200" dirty="0">
                <a:solidFill>
                  <a:schemeClr val="tx1"/>
                </a:solidFill>
                <a:effectLst/>
                <a:latin typeface="Arial" panose="020B0604020202020204" pitchFamily="34" charset="0"/>
                <a:cs typeface="Arial" panose="020B0604020202020204" pitchFamily="34" charset="0"/>
              </a:rPr>
              <a:t> such </a:t>
            </a:r>
            <a:r>
              <a:rPr lang="de-CH" sz="1800" kern="1200" dirty="0" err="1">
                <a:solidFill>
                  <a:schemeClr val="tx1"/>
                </a:solidFill>
                <a:effectLst/>
                <a:latin typeface="Arial" panose="020B0604020202020204" pitchFamily="34" charset="0"/>
                <a:cs typeface="Arial" panose="020B0604020202020204" pitchFamily="34" charset="0"/>
              </a:rPr>
              <a:t>complications</a:t>
            </a:r>
            <a:r>
              <a:rPr lang="de-CH" sz="1800" kern="1200" dirty="0">
                <a:solidFill>
                  <a:schemeClr val="tx1"/>
                </a:solidFill>
                <a:effectLst/>
                <a:latin typeface="Arial" panose="020B0604020202020204" pitchFamily="34" charset="0"/>
                <a:cs typeface="Arial" panose="020B0604020202020204" pitchFamily="34" charset="0"/>
              </a:rPr>
              <a:t> </a:t>
            </a:r>
            <a:r>
              <a:rPr lang="de-CH" sz="1800" kern="1200" dirty="0" err="1">
                <a:solidFill>
                  <a:schemeClr val="tx1"/>
                </a:solidFill>
                <a:effectLst/>
                <a:latin typeface="Arial" panose="020B0604020202020204" pitchFamily="34" charset="0"/>
                <a:cs typeface="Arial" panose="020B0604020202020204" pitchFamily="34" charset="0"/>
              </a:rPr>
              <a:t>is</a:t>
            </a:r>
            <a:r>
              <a:rPr lang="de-CH" sz="1800" kern="1200" dirty="0">
                <a:solidFill>
                  <a:schemeClr val="tx1"/>
                </a:solidFill>
                <a:effectLst/>
                <a:latin typeface="Arial" panose="020B0604020202020204" pitchFamily="34" charset="0"/>
                <a:cs typeface="Arial" panose="020B0604020202020204" pitchFamily="34" charset="0"/>
              </a:rPr>
              <a:t> </a:t>
            </a:r>
            <a:r>
              <a:rPr lang="de-CH" sz="1800" kern="1200" dirty="0" err="1">
                <a:solidFill>
                  <a:schemeClr val="tx1"/>
                </a:solidFill>
                <a:effectLst/>
                <a:latin typeface="Arial" panose="020B0604020202020204" pitchFamily="34" charset="0"/>
                <a:cs typeface="Arial" panose="020B0604020202020204" pitchFamily="34" charset="0"/>
              </a:rPr>
              <a:t>generally</a:t>
            </a:r>
            <a:r>
              <a:rPr lang="de-CH" sz="1800" kern="1200" dirty="0">
                <a:solidFill>
                  <a:schemeClr val="tx1"/>
                </a:solidFill>
                <a:effectLst/>
                <a:latin typeface="Arial" panose="020B0604020202020204" pitchFamily="34" charset="0"/>
                <a:cs typeface="Arial" panose="020B0604020202020204" pitchFamily="34" charset="0"/>
              </a:rPr>
              <a:t> </a:t>
            </a:r>
            <a:r>
              <a:rPr lang="de-CH" sz="1800" kern="1200" dirty="0" err="1">
                <a:solidFill>
                  <a:schemeClr val="tx1"/>
                </a:solidFill>
                <a:effectLst/>
                <a:latin typeface="Arial" panose="020B0604020202020204" pitchFamily="34" charset="0"/>
                <a:cs typeface="Arial" panose="020B0604020202020204" pitchFamily="34" charset="0"/>
              </a:rPr>
              <a:t>low</a:t>
            </a:r>
            <a:r>
              <a:rPr lang="de-CH" sz="1800" kern="1200" dirty="0">
                <a:solidFill>
                  <a:schemeClr val="tx1"/>
                </a:solidFill>
                <a:effectLst/>
                <a:latin typeface="Arial" panose="020B0604020202020204" pitchFamily="34" charset="0"/>
                <a:cs typeface="Arial" panose="020B0604020202020204" pitchFamily="34" charset="0"/>
              </a:rPr>
              <a:t>, </a:t>
            </a:r>
            <a:r>
              <a:rPr lang="de-CH" sz="1800" kern="1200" dirty="0" err="1">
                <a:solidFill>
                  <a:schemeClr val="tx1"/>
                </a:solidFill>
                <a:effectLst/>
                <a:latin typeface="Arial" panose="020B0604020202020204" pitchFamily="34" charset="0"/>
                <a:cs typeface="Arial" panose="020B0604020202020204" pitchFamily="34" charset="0"/>
              </a:rPr>
              <a:t>estimated</a:t>
            </a:r>
            <a:r>
              <a:rPr lang="de-CH" sz="1800" kern="1200" dirty="0">
                <a:solidFill>
                  <a:schemeClr val="tx1"/>
                </a:solidFill>
                <a:effectLst/>
                <a:latin typeface="Arial" panose="020B0604020202020204" pitchFamily="34" charset="0"/>
                <a:cs typeface="Arial" panose="020B0604020202020204" pitchFamily="34" charset="0"/>
              </a:rPr>
              <a:t> </a:t>
            </a:r>
            <a:r>
              <a:rPr lang="de-CH" sz="1800" kern="1200" dirty="0" err="1">
                <a:solidFill>
                  <a:schemeClr val="tx1"/>
                </a:solidFill>
                <a:effectLst/>
                <a:latin typeface="Arial" panose="020B0604020202020204" pitchFamily="34" charset="0"/>
                <a:cs typeface="Arial" panose="020B0604020202020204" pitchFamily="34" charset="0"/>
              </a:rPr>
              <a:t>to</a:t>
            </a:r>
            <a:r>
              <a:rPr lang="de-CH" sz="1800" kern="1200" dirty="0">
                <a:solidFill>
                  <a:schemeClr val="tx1"/>
                </a:solidFill>
                <a:effectLst/>
                <a:latin typeface="Arial" panose="020B0604020202020204" pitchFamily="34" charset="0"/>
                <a:cs typeface="Arial" panose="020B0604020202020204" pitchFamily="34" charset="0"/>
              </a:rPr>
              <a:t> </a:t>
            </a:r>
            <a:r>
              <a:rPr lang="de-CH" sz="1800" kern="1200" dirty="0" err="1">
                <a:solidFill>
                  <a:schemeClr val="tx1"/>
                </a:solidFill>
                <a:effectLst/>
                <a:latin typeface="Arial" panose="020B0604020202020204" pitchFamily="34" charset="0"/>
                <a:cs typeface="Arial" panose="020B0604020202020204" pitchFamily="34" charset="0"/>
              </a:rPr>
              <a:t>be</a:t>
            </a:r>
            <a:r>
              <a:rPr lang="de-CH" sz="1800" kern="1200" dirty="0">
                <a:solidFill>
                  <a:schemeClr val="tx1"/>
                </a:solidFill>
                <a:effectLst/>
                <a:latin typeface="Arial" panose="020B0604020202020204" pitchFamily="34" charset="0"/>
                <a:cs typeface="Arial" panose="020B0604020202020204" pitchFamily="34" charset="0"/>
              </a:rPr>
              <a:t> </a:t>
            </a:r>
            <a:r>
              <a:rPr lang="de-CH" sz="1800" b="1" kern="1200" dirty="0" err="1">
                <a:solidFill>
                  <a:schemeClr val="tx1"/>
                </a:solidFill>
                <a:effectLst/>
                <a:latin typeface="Arial" panose="020B0604020202020204" pitchFamily="34" charset="0"/>
                <a:cs typeface="Arial" panose="020B0604020202020204" pitchFamily="34" charset="0"/>
              </a:rPr>
              <a:t>less</a:t>
            </a:r>
            <a:r>
              <a:rPr lang="de-CH" sz="1800" b="1" kern="1200" dirty="0">
                <a:solidFill>
                  <a:schemeClr val="tx1"/>
                </a:solidFill>
                <a:effectLst/>
                <a:latin typeface="Arial" panose="020B0604020202020204" pitchFamily="34" charset="0"/>
                <a:cs typeface="Arial" panose="020B0604020202020204" pitchFamily="34" charset="0"/>
              </a:rPr>
              <a:t> </a:t>
            </a:r>
            <a:r>
              <a:rPr lang="de-CH" sz="1800" b="1" kern="1200" dirty="0" err="1">
                <a:solidFill>
                  <a:schemeClr val="tx1"/>
                </a:solidFill>
                <a:effectLst/>
                <a:latin typeface="Arial" panose="020B0604020202020204" pitchFamily="34" charset="0"/>
                <a:cs typeface="Arial" panose="020B0604020202020204" pitchFamily="34" charset="0"/>
              </a:rPr>
              <a:t>than</a:t>
            </a:r>
            <a:r>
              <a:rPr lang="de-CH" sz="1800" b="1" kern="1200" dirty="0">
                <a:solidFill>
                  <a:schemeClr val="tx1"/>
                </a:solidFill>
                <a:effectLst/>
                <a:latin typeface="Arial" panose="020B0604020202020204" pitchFamily="34" charset="0"/>
                <a:cs typeface="Arial" panose="020B0604020202020204" pitchFamily="34" charset="0"/>
              </a:rPr>
              <a:t> 5%.</a:t>
            </a:r>
          </a:p>
          <a:p>
            <a:pPr marL="0" indent="0">
              <a:buNone/>
            </a:pPr>
            <a:r>
              <a:rPr lang="it-CH" sz="1100" b="1" i="0" u="none" strike="noStrike" dirty="0">
                <a:solidFill>
                  <a:schemeClr val="tx1"/>
                </a:solidFill>
                <a:effectLst/>
                <a:latin typeface="Arial" panose="020B0604020202020204" pitchFamily="34" charset="0"/>
                <a:cs typeface="Arial" panose="020B0604020202020204" pitchFamily="34" charset="0"/>
              </a:rPr>
              <a:t>A Multicenter Collaboration to Assess the Safety of Laparoscopic Ventral Rectopexy</a:t>
            </a:r>
            <a:r>
              <a:rPr lang="de-CH" sz="1100" b="1" i="0" u="none" strike="noStrike" dirty="0">
                <a:solidFill>
                  <a:schemeClr val="tx1"/>
                </a:solidFill>
                <a:latin typeface="Arial" panose="020B0604020202020204" pitchFamily="34" charset="0"/>
                <a:cs typeface="Arial" panose="020B0604020202020204" pitchFamily="34" charset="0"/>
              </a:rPr>
              <a:t>; </a:t>
            </a:r>
            <a:r>
              <a:rPr lang="it-CH" sz="1100" b="1" i="1" u="none" strike="noStrike" dirty="0">
                <a:solidFill>
                  <a:schemeClr val="tx1"/>
                </a:solidFill>
                <a:effectLst/>
                <a:latin typeface="Arial" panose="020B0604020202020204" pitchFamily="34" charset="0"/>
                <a:cs typeface="Arial" panose="020B0604020202020204" pitchFamily="34" charset="0"/>
              </a:rPr>
              <a:t>Diseases of the Colon &amp; Rectum</a:t>
            </a:r>
            <a:r>
              <a:rPr lang="de-CH" sz="1100" b="1" i="1" u="none" strike="noStrike" dirty="0">
                <a:solidFill>
                  <a:schemeClr val="tx1"/>
                </a:solidFill>
                <a:latin typeface="Arial" panose="020B0604020202020204" pitchFamily="34" charset="0"/>
                <a:cs typeface="Arial" panose="020B0604020202020204" pitchFamily="34" charset="0"/>
              </a:rPr>
              <a:t> (2015)</a:t>
            </a:r>
            <a:endParaRPr lang="de-CH" sz="1100" b="1" kern="1200"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5654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55BD8A-0210-3BB9-E71C-77FFF2AA045C}"/>
              </a:ext>
            </a:extLst>
          </p:cNvPr>
          <p:cNvSpPr>
            <a:spLocks noGrp="1"/>
          </p:cNvSpPr>
          <p:nvPr>
            <p:ph type="title"/>
          </p:nvPr>
        </p:nvSpPr>
        <p:spPr/>
        <p:txBody>
          <a:bodyPr/>
          <a:lstStyle/>
          <a:p>
            <a:r>
              <a:rPr lang="it-CH" dirty="0"/>
              <a:t>Indications</a:t>
            </a:r>
          </a:p>
        </p:txBody>
      </p:sp>
      <p:sp>
        <p:nvSpPr>
          <p:cNvPr id="3" name="Segnaposto contenuto 2">
            <a:extLst>
              <a:ext uri="{FF2B5EF4-FFF2-40B4-BE49-F238E27FC236}">
                <a16:creationId xmlns:a16="http://schemas.microsoft.com/office/drawing/2014/main" id="{37237137-AA56-0E53-CD02-392D3FAFA31A}"/>
              </a:ext>
            </a:extLst>
          </p:cNvPr>
          <p:cNvSpPr>
            <a:spLocks noGrp="1"/>
          </p:cNvSpPr>
          <p:nvPr>
            <p:ph idx="1"/>
          </p:nvPr>
        </p:nvSpPr>
        <p:spPr/>
        <p:txBody>
          <a:bodyPr/>
          <a:lstStyle/>
          <a:p>
            <a:r>
              <a:rPr lang="it-CH" dirty="0">
                <a:solidFill>
                  <a:schemeClr val="tx1"/>
                </a:solidFill>
              </a:rPr>
              <a:t>Prolapse</a:t>
            </a:r>
          </a:p>
          <a:p>
            <a:pPr lvl="1"/>
            <a:r>
              <a:rPr lang="it-CH" dirty="0">
                <a:solidFill>
                  <a:schemeClr val="tx1"/>
                </a:solidFill>
              </a:rPr>
              <a:t>Perineal route</a:t>
            </a:r>
          </a:p>
          <a:p>
            <a:pPr lvl="1"/>
            <a:r>
              <a:rPr lang="it-CH" dirty="0">
                <a:solidFill>
                  <a:schemeClr val="tx1"/>
                </a:solidFill>
              </a:rPr>
              <a:t>Abdominal route</a:t>
            </a:r>
          </a:p>
          <a:p>
            <a:endParaRPr lang="it-CH" dirty="0">
              <a:solidFill>
                <a:schemeClr val="tx1"/>
              </a:solidFill>
            </a:endParaRPr>
          </a:p>
          <a:p>
            <a:r>
              <a:rPr lang="it-CH" dirty="0">
                <a:solidFill>
                  <a:schemeClr val="tx1"/>
                </a:solidFill>
              </a:rPr>
              <a:t>Function (ODS / Incontinence, feacal and urinary, combined)</a:t>
            </a:r>
          </a:p>
          <a:p>
            <a:pPr lvl="1"/>
            <a:r>
              <a:rPr lang="it-CH" dirty="0" err="1">
                <a:solidFill>
                  <a:schemeClr val="tx1"/>
                </a:solidFill>
              </a:rPr>
              <a:t>Surgery</a:t>
            </a:r>
            <a:r>
              <a:rPr lang="it-CH" dirty="0">
                <a:solidFill>
                  <a:schemeClr val="tx1"/>
                </a:solidFill>
              </a:rPr>
              <a:t> (</a:t>
            </a:r>
            <a:r>
              <a:rPr lang="it-CH" dirty="0" err="1">
                <a:solidFill>
                  <a:schemeClr val="tx1"/>
                </a:solidFill>
              </a:rPr>
              <a:t>Anatomical</a:t>
            </a:r>
            <a:r>
              <a:rPr lang="it-CH" dirty="0">
                <a:solidFill>
                  <a:schemeClr val="tx1"/>
                </a:solidFill>
              </a:rPr>
              <a:t> </a:t>
            </a:r>
            <a:r>
              <a:rPr lang="it-CH" dirty="0" err="1">
                <a:solidFill>
                  <a:schemeClr val="tx1"/>
                </a:solidFill>
              </a:rPr>
              <a:t>restoration</a:t>
            </a:r>
            <a:r>
              <a:rPr lang="it-CH" dirty="0">
                <a:solidFill>
                  <a:schemeClr val="tx1"/>
                </a:solidFill>
              </a:rPr>
              <a:t> vs. SNS)</a:t>
            </a:r>
          </a:p>
          <a:p>
            <a:pPr lvl="1"/>
            <a:r>
              <a:rPr lang="it-CH" dirty="0">
                <a:solidFill>
                  <a:schemeClr val="tx1"/>
                </a:solidFill>
              </a:rPr>
              <a:t>Conservative</a:t>
            </a:r>
          </a:p>
          <a:p>
            <a:pPr lvl="2"/>
            <a:r>
              <a:rPr lang="it-CH" dirty="0">
                <a:solidFill>
                  <a:schemeClr val="tx1"/>
                </a:solidFill>
              </a:rPr>
              <a:t>Physiotherapy</a:t>
            </a:r>
          </a:p>
          <a:p>
            <a:pPr lvl="2"/>
            <a:r>
              <a:rPr lang="it-CH" dirty="0">
                <a:solidFill>
                  <a:schemeClr val="tx1"/>
                </a:solidFill>
              </a:rPr>
              <a:t>Medication </a:t>
            </a:r>
          </a:p>
          <a:p>
            <a:pPr lvl="1"/>
            <a:endParaRPr lang="it-CH" dirty="0"/>
          </a:p>
        </p:txBody>
      </p:sp>
    </p:spTree>
    <p:extLst>
      <p:ext uri="{BB962C8B-B14F-4D97-AF65-F5344CB8AC3E}">
        <p14:creationId xmlns:p14="http://schemas.microsoft.com/office/powerpoint/2010/main" val="4048961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21C35E-0D60-4F48-A52D-F76A613A5E01}"/>
              </a:ext>
            </a:extLst>
          </p:cNvPr>
          <p:cNvSpPr>
            <a:spLocks noGrp="1"/>
          </p:cNvSpPr>
          <p:nvPr>
            <p:ph type="title"/>
          </p:nvPr>
        </p:nvSpPr>
        <p:spPr>
          <a:xfrm>
            <a:off x="1286933" y="609600"/>
            <a:ext cx="10197494" cy="1099457"/>
          </a:xfrm>
        </p:spPr>
        <p:txBody>
          <a:bodyPr>
            <a:normAutofit/>
          </a:bodyPr>
          <a:lstStyle/>
          <a:p>
            <a:r>
              <a:rPr lang="it-CH" dirty="0" err="1"/>
              <a:t>Indications</a:t>
            </a:r>
            <a:r>
              <a:rPr lang="it-CH" dirty="0"/>
              <a:t> – </a:t>
            </a:r>
            <a:r>
              <a:rPr lang="it-CH" dirty="0" err="1"/>
              <a:t>alternatives</a:t>
            </a:r>
            <a:r>
              <a:rPr lang="it-CH" dirty="0"/>
              <a:t> </a:t>
            </a:r>
          </a:p>
        </p:txBody>
      </p:sp>
      <p:graphicFrame>
        <p:nvGraphicFramePr>
          <p:cNvPr id="5" name="Segnaposto contenuto 2">
            <a:extLst>
              <a:ext uri="{FF2B5EF4-FFF2-40B4-BE49-F238E27FC236}">
                <a16:creationId xmlns:a16="http://schemas.microsoft.com/office/drawing/2014/main" id="{4B48150F-9D58-FC64-D1F3-89D4052B9FDC}"/>
              </a:ext>
            </a:extLst>
          </p:cNvPr>
          <p:cNvGraphicFramePr>
            <a:graphicFrameLocks noGrp="1"/>
          </p:cNvGraphicFramePr>
          <p:nvPr>
            <p:ph idx="1"/>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1552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21C35E-0D60-4F48-A52D-F76A613A5E01}"/>
              </a:ext>
            </a:extLst>
          </p:cNvPr>
          <p:cNvSpPr>
            <a:spLocks noGrp="1"/>
          </p:cNvSpPr>
          <p:nvPr>
            <p:ph type="title"/>
          </p:nvPr>
        </p:nvSpPr>
        <p:spPr>
          <a:xfrm>
            <a:off x="1286933" y="609600"/>
            <a:ext cx="10197494" cy="1099457"/>
          </a:xfrm>
        </p:spPr>
        <p:txBody>
          <a:bodyPr>
            <a:normAutofit/>
          </a:bodyPr>
          <a:lstStyle/>
          <a:p>
            <a:r>
              <a:rPr lang="it-CH" dirty="0" err="1"/>
              <a:t>Alternatives</a:t>
            </a:r>
            <a:r>
              <a:rPr lang="it-CH" dirty="0"/>
              <a:t> – </a:t>
            </a:r>
            <a:r>
              <a:rPr lang="it-CH" dirty="0" err="1"/>
              <a:t>Why</a:t>
            </a:r>
            <a:r>
              <a:rPr lang="it-CH" dirty="0"/>
              <a:t> </a:t>
            </a:r>
            <a:r>
              <a:rPr lang="it-CH" dirty="0" err="1"/>
              <a:t>not</a:t>
            </a:r>
            <a:r>
              <a:rPr lang="it-CH" dirty="0"/>
              <a:t>?</a:t>
            </a:r>
          </a:p>
        </p:txBody>
      </p:sp>
      <p:sp>
        <p:nvSpPr>
          <p:cNvPr id="4" name="Segnaposto contenuto 3">
            <a:extLst>
              <a:ext uri="{FF2B5EF4-FFF2-40B4-BE49-F238E27FC236}">
                <a16:creationId xmlns:a16="http://schemas.microsoft.com/office/drawing/2014/main" id="{AC6A27B9-6964-A796-D637-685E2A6B0514}"/>
              </a:ext>
            </a:extLst>
          </p:cNvPr>
          <p:cNvSpPr>
            <a:spLocks noGrp="1"/>
          </p:cNvSpPr>
          <p:nvPr>
            <p:ph idx="1"/>
          </p:nvPr>
        </p:nvSpPr>
        <p:spPr/>
        <p:txBody>
          <a:bodyPr>
            <a:normAutofit/>
          </a:bodyPr>
          <a:lstStyle/>
          <a:p>
            <a:r>
              <a:rPr lang="it-CH" dirty="0">
                <a:solidFill>
                  <a:schemeClr val="tx1"/>
                </a:solidFill>
              </a:rPr>
              <a:t>STARR: </a:t>
            </a:r>
          </a:p>
          <a:p>
            <a:pPr lvl="1"/>
            <a:r>
              <a:rPr lang="it-CH" dirty="0">
                <a:solidFill>
                  <a:schemeClr val="tx1"/>
                </a:solidFill>
              </a:rPr>
              <a:t>Risk for urge incontinence</a:t>
            </a:r>
          </a:p>
          <a:p>
            <a:pPr lvl="1"/>
            <a:r>
              <a:rPr lang="it-CH" dirty="0">
                <a:solidFill>
                  <a:schemeClr val="tx1"/>
                </a:solidFill>
              </a:rPr>
              <a:t>Stapler is no longer available</a:t>
            </a:r>
          </a:p>
          <a:p>
            <a:endParaRPr lang="it-CH" dirty="0">
              <a:solidFill>
                <a:schemeClr val="tx1"/>
              </a:solidFill>
            </a:endParaRPr>
          </a:p>
          <a:p>
            <a:r>
              <a:rPr lang="it-CH" dirty="0">
                <a:solidFill>
                  <a:schemeClr val="tx1"/>
                </a:solidFill>
              </a:rPr>
              <a:t>SNS:</a:t>
            </a:r>
          </a:p>
          <a:p>
            <a:pPr lvl="1"/>
            <a:r>
              <a:rPr lang="it-CH" dirty="0">
                <a:solidFill>
                  <a:schemeClr val="tx1"/>
                </a:solidFill>
              </a:rPr>
              <a:t>Urinary or faecal incontinence</a:t>
            </a:r>
          </a:p>
          <a:p>
            <a:pPr lvl="1"/>
            <a:r>
              <a:rPr lang="it-CH" dirty="0" err="1">
                <a:solidFill>
                  <a:schemeClr val="tx1"/>
                </a:solidFill>
              </a:rPr>
              <a:t>However</a:t>
            </a:r>
            <a:r>
              <a:rPr lang="it-CH" dirty="0">
                <a:solidFill>
                  <a:schemeClr val="tx1"/>
                </a:solidFill>
              </a:rPr>
              <a:t>, first </a:t>
            </a:r>
            <a:r>
              <a:rPr lang="it-CH" dirty="0" err="1">
                <a:solidFill>
                  <a:schemeClr val="tx1"/>
                </a:solidFill>
              </a:rPr>
              <a:t>step</a:t>
            </a:r>
            <a:r>
              <a:rPr lang="it-CH" dirty="0">
                <a:solidFill>
                  <a:schemeClr val="tx1"/>
                </a:solidFill>
              </a:rPr>
              <a:t> </a:t>
            </a:r>
            <a:r>
              <a:rPr lang="it-CH" dirty="0" err="1">
                <a:solidFill>
                  <a:schemeClr val="tx1"/>
                </a:solidFill>
              </a:rPr>
              <a:t>is</a:t>
            </a:r>
            <a:r>
              <a:rPr lang="it-CH" dirty="0">
                <a:solidFill>
                  <a:schemeClr val="tx1"/>
                </a:solidFill>
              </a:rPr>
              <a:t> the correction of the anatomy (Incontinence Guidelines 2017)</a:t>
            </a:r>
          </a:p>
          <a:p>
            <a:pPr lvl="1"/>
            <a:endParaRPr lang="it-CH" dirty="0">
              <a:solidFill>
                <a:schemeClr val="tx1"/>
              </a:solidFill>
            </a:endParaRPr>
          </a:p>
          <a:p>
            <a:r>
              <a:rPr lang="it-CH" dirty="0">
                <a:solidFill>
                  <a:schemeClr val="tx1"/>
                </a:solidFill>
              </a:rPr>
              <a:t>Perineal procedures:</a:t>
            </a:r>
          </a:p>
          <a:p>
            <a:pPr lvl="1"/>
            <a:r>
              <a:rPr lang="it-CH" dirty="0" err="1">
                <a:solidFill>
                  <a:schemeClr val="tx1"/>
                </a:solidFill>
              </a:rPr>
              <a:t>Higher</a:t>
            </a:r>
            <a:r>
              <a:rPr lang="it-CH" dirty="0">
                <a:solidFill>
                  <a:schemeClr val="tx1"/>
                </a:solidFill>
              </a:rPr>
              <a:t> recurrence rate</a:t>
            </a:r>
          </a:p>
        </p:txBody>
      </p:sp>
    </p:spTree>
    <p:extLst>
      <p:ext uri="{BB962C8B-B14F-4D97-AF65-F5344CB8AC3E}">
        <p14:creationId xmlns:p14="http://schemas.microsoft.com/office/powerpoint/2010/main" val="3271709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464161-31C6-2FA8-D15A-41DB46B35288}"/>
              </a:ext>
            </a:extLst>
          </p:cNvPr>
          <p:cNvSpPr>
            <a:spLocks noGrp="1"/>
          </p:cNvSpPr>
          <p:nvPr>
            <p:ph type="title"/>
          </p:nvPr>
        </p:nvSpPr>
        <p:spPr/>
        <p:txBody>
          <a:bodyPr/>
          <a:lstStyle/>
          <a:p>
            <a:r>
              <a:rPr lang="it-CH" dirty="0"/>
              <a:t>Improvements for better outcome:</a:t>
            </a:r>
          </a:p>
        </p:txBody>
      </p:sp>
      <p:sp>
        <p:nvSpPr>
          <p:cNvPr id="3" name="Segnaposto contenuto 2">
            <a:extLst>
              <a:ext uri="{FF2B5EF4-FFF2-40B4-BE49-F238E27FC236}">
                <a16:creationId xmlns:a16="http://schemas.microsoft.com/office/drawing/2014/main" id="{63834602-A59E-DCC2-A584-0E963A8F1125}"/>
              </a:ext>
            </a:extLst>
          </p:cNvPr>
          <p:cNvSpPr>
            <a:spLocks noGrp="1"/>
          </p:cNvSpPr>
          <p:nvPr>
            <p:ph idx="1"/>
          </p:nvPr>
        </p:nvSpPr>
        <p:spPr/>
        <p:txBody>
          <a:bodyPr/>
          <a:lstStyle/>
          <a:p>
            <a:r>
              <a:rPr lang="it-CH" dirty="0">
                <a:solidFill>
                  <a:schemeClr val="tx1"/>
                </a:solidFill>
              </a:rPr>
              <a:t>Patient decision!</a:t>
            </a:r>
          </a:p>
          <a:p>
            <a:endParaRPr lang="it-CH" dirty="0">
              <a:solidFill>
                <a:schemeClr val="tx1"/>
              </a:solidFill>
            </a:endParaRPr>
          </a:p>
          <a:p>
            <a:r>
              <a:rPr lang="it-CH" dirty="0">
                <a:solidFill>
                  <a:schemeClr val="tx1"/>
                </a:solidFill>
              </a:rPr>
              <a:t>Tailored operation </a:t>
            </a:r>
          </a:p>
          <a:p>
            <a:endParaRPr lang="it-CH" dirty="0">
              <a:solidFill>
                <a:schemeClr val="tx1"/>
              </a:solidFill>
            </a:endParaRPr>
          </a:p>
          <a:p>
            <a:r>
              <a:rPr lang="it-CH" dirty="0">
                <a:solidFill>
                  <a:schemeClr val="tx1"/>
                </a:solidFill>
              </a:rPr>
              <a:t>Enchanced informed consent</a:t>
            </a:r>
          </a:p>
          <a:p>
            <a:endParaRPr lang="it-CH" dirty="0">
              <a:solidFill>
                <a:schemeClr val="tx1"/>
              </a:solidFill>
            </a:endParaRPr>
          </a:p>
          <a:p>
            <a:r>
              <a:rPr lang="it-CH" dirty="0">
                <a:solidFill>
                  <a:schemeClr val="tx1"/>
                </a:solidFill>
              </a:rPr>
              <a:t>Continuing Evalution (assess results/problems, find possible solutions, constant imporvement of the procedure)</a:t>
            </a:r>
          </a:p>
          <a:p>
            <a:pPr marL="0" indent="0">
              <a:buNone/>
            </a:pPr>
            <a:endParaRPr lang="it-CH" dirty="0"/>
          </a:p>
          <a:p>
            <a:pPr marL="0" indent="0">
              <a:buNone/>
            </a:pPr>
            <a:endParaRPr lang="it-CH" dirty="0"/>
          </a:p>
        </p:txBody>
      </p:sp>
    </p:spTree>
    <p:extLst>
      <p:ext uri="{BB962C8B-B14F-4D97-AF65-F5344CB8AC3E}">
        <p14:creationId xmlns:p14="http://schemas.microsoft.com/office/powerpoint/2010/main" val="2523667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6533CD-9673-E70D-4F0C-A15836D71F03}"/>
              </a:ext>
            </a:extLst>
          </p:cNvPr>
          <p:cNvSpPr>
            <a:spLocks noGrp="1"/>
          </p:cNvSpPr>
          <p:nvPr>
            <p:ph type="title"/>
          </p:nvPr>
        </p:nvSpPr>
        <p:spPr/>
        <p:txBody>
          <a:bodyPr/>
          <a:lstStyle/>
          <a:p>
            <a:r>
              <a:rPr lang="it-CH" dirty="0"/>
              <a:t>Our modifications for better outcome:</a:t>
            </a:r>
          </a:p>
        </p:txBody>
      </p:sp>
      <p:sp>
        <p:nvSpPr>
          <p:cNvPr id="3" name="Segnaposto contenuto 2">
            <a:extLst>
              <a:ext uri="{FF2B5EF4-FFF2-40B4-BE49-F238E27FC236}">
                <a16:creationId xmlns:a16="http://schemas.microsoft.com/office/drawing/2014/main" id="{4114426D-9B65-4AE7-32D5-1AFEB52045CC}"/>
              </a:ext>
            </a:extLst>
          </p:cNvPr>
          <p:cNvSpPr>
            <a:spLocks noGrp="1"/>
          </p:cNvSpPr>
          <p:nvPr>
            <p:ph idx="1"/>
          </p:nvPr>
        </p:nvSpPr>
        <p:spPr/>
        <p:txBody>
          <a:bodyPr>
            <a:normAutofit/>
          </a:bodyPr>
          <a:lstStyle/>
          <a:p>
            <a:r>
              <a:rPr lang="it-CH" dirty="0">
                <a:solidFill>
                  <a:schemeClr val="tx1"/>
                </a:solidFill>
              </a:rPr>
              <a:t>Using absorbable suture for vaginal wall</a:t>
            </a:r>
          </a:p>
          <a:p>
            <a:endParaRPr lang="it-CH" dirty="0">
              <a:solidFill>
                <a:schemeClr val="tx1"/>
              </a:solidFill>
            </a:endParaRPr>
          </a:p>
          <a:p>
            <a:r>
              <a:rPr lang="it-CH" dirty="0">
                <a:solidFill>
                  <a:schemeClr val="tx1"/>
                </a:solidFill>
              </a:rPr>
              <a:t>Mesh fixation with middle tension</a:t>
            </a:r>
          </a:p>
          <a:p>
            <a:endParaRPr lang="it-CH" dirty="0">
              <a:solidFill>
                <a:schemeClr val="tx1"/>
              </a:solidFill>
            </a:endParaRPr>
          </a:p>
          <a:p>
            <a:r>
              <a:rPr lang="it-CH" dirty="0">
                <a:solidFill>
                  <a:schemeClr val="tx1"/>
                </a:solidFill>
              </a:rPr>
              <a:t>«Better» Mesh (Surgipro – Gynamesh – Dynamesh visible)</a:t>
            </a:r>
          </a:p>
          <a:p>
            <a:endParaRPr lang="it-CH" dirty="0">
              <a:solidFill>
                <a:schemeClr val="tx1"/>
              </a:solidFill>
            </a:endParaRPr>
          </a:p>
          <a:p>
            <a:r>
              <a:rPr lang="it-CH" dirty="0">
                <a:solidFill>
                  <a:schemeClr val="tx1"/>
                </a:solidFill>
              </a:rPr>
              <a:t>Fixation trans-Douglas</a:t>
            </a:r>
          </a:p>
          <a:p>
            <a:endParaRPr lang="it-CH" dirty="0">
              <a:solidFill>
                <a:schemeClr val="tx1"/>
              </a:solidFill>
            </a:endParaRPr>
          </a:p>
          <a:p>
            <a:r>
              <a:rPr lang="it-CH" dirty="0">
                <a:solidFill>
                  <a:schemeClr val="tx1"/>
                </a:solidFill>
              </a:rPr>
              <a:t>Robotic platform is helpful</a:t>
            </a:r>
          </a:p>
          <a:p>
            <a:endParaRPr lang="it-CH" dirty="0"/>
          </a:p>
          <a:p>
            <a:pPr marL="0" indent="0">
              <a:buNone/>
            </a:pPr>
            <a:endParaRPr lang="it-CH" dirty="0"/>
          </a:p>
        </p:txBody>
      </p:sp>
    </p:spTree>
    <p:extLst>
      <p:ext uri="{BB962C8B-B14F-4D97-AF65-F5344CB8AC3E}">
        <p14:creationId xmlns:p14="http://schemas.microsoft.com/office/powerpoint/2010/main" val="2813578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114508" y="1272326"/>
            <a:ext cx="4944000" cy="479904"/>
          </a:xfrm>
        </p:spPr>
        <p:txBody>
          <a:bodyPr>
            <a:normAutofit fontScale="90000"/>
          </a:bodyPr>
          <a:lstStyle/>
          <a:p>
            <a:r>
              <a:rPr lang="de-CH" dirty="0"/>
              <a:t>Beckenboden-Symposium 07.03.2024</a:t>
            </a:r>
          </a:p>
        </p:txBody>
      </p:sp>
      <p:pic>
        <p:nvPicPr>
          <p:cNvPr id="3" name="Bildplatzhalt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2" name="Textfeld 1"/>
          <p:cNvSpPr txBox="1"/>
          <p:nvPr/>
        </p:nvSpPr>
        <p:spPr>
          <a:xfrm>
            <a:off x="800100" y="2672861"/>
            <a:ext cx="3411416" cy="307777"/>
          </a:xfrm>
          <a:prstGeom prst="rect">
            <a:avLst/>
          </a:prstGeom>
          <a:noFill/>
        </p:spPr>
        <p:txBody>
          <a:bodyPr wrap="square" rtlCol="0">
            <a:spAutoFit/>
          </a:bodyPr>
          <a:lstStyle/>
          <a:p>
            <a:r>
              <a:rPr lang="de-CH" sz="1400" dirty="0"/>
              <a:t>Gabriele </a:t>
            </a:r>
            <a:r>
              <a:rPr lang="de-CH" sz="1400" dirty="0" err="1"/>
              <a:t>Bauci</a:t>
            </a:r>
            <a:r>
              <a:rPr lang="de-CH" sz="1400" dirty="0"/>
              <a:t>, Facharzt Chirurgie FMH</a:t>
            </a:r>
          </a:p>
        </p:txBody>
      </p:sp>
    </p:spTree>
    <p:extLst>
      <p:ext uri="{BB962C8B-B14F-4D97-AF65-F5344CB8AC3E}">
        <p14:creationId xmlns:p14="http://schemas.microsoft.com/office/powerpoint/2010/main" val="912604979"/>
      </p:ext>
    </p:extLst>
  </p:cSld>
  <p:clrMapOvr>
    <a:masterClrMapping/>
  </p:clrMapOvr>
  <mc:AlternateContent xmlns:mc="http://schemas.openxmlformats.org/markup-compatibility/2006" xmlns:p14="http://schemas.microsoft.com/office/powerpoint/2010/main">
    <mc:Choice Requires="p14">
      <p:transition spd="slow" p14:dur="2000" advTm="3804"/>
    </mc:Choice>
    <mc:Fallback xmlns="">
      <p:transition spd="slow" advTm="3804"/>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Conclusions</a:t>
            </a:r>
            <a:endParaRPr lang="de-CH" dirty="0"/>
          </a:p>
        </p:txBody>
      </p:sp>
      <p:sp>
        <p:nvSpPr>
          <p:cNvPr id="3" name="Inhaltsplatzhalter 2"/>
          <p:cNvSpPr>
            <a:spLocks noGrp="1"/>
          </p:cNvSpPr>
          <p:nvPr>
            <p:ph idx="1"/>
          </p:nvPr>
        </p:nvSpPr>
        <p:spPr>
          <a:xfrm>
            <a:off x="677334" y="1633728"/>
            <a:ext cx="8596668" cy="4407635"/>
          </a:xfrm>
        </p:spPr>
        <p:txBody>
          <a:bodyPr>
            <a:normAutofit fontScale="92500" lnSpcReduction="20000"/>
          </a:bodyPr>
          <a:lstStyle/>
          <a:p>
            <a:r>
              <a:rPr lang="de-CH" b="1" dirty="0" err="1">
                <a:solidFill>
                  <a:schemeClr val="tx1"/>
                </a:solidFill>
                <a:latin typeface="Arial" panose="020B0604020202020204" pitchFamily="34" charset="0"/>
                <a:cs typeface="Arial" panose="020B0604020202020204" pitchFamily="34" charset="0"/>
              </a:rPr>
              <a:t>Satisfaction</a:t>
            </a:r>
            <a:r>
              <a:rPr lang="de-CH" b="1" dirty="0">
                <a:solidFill>
                  <a:schemeClr val="tx1"/>
                </a:solidFill>
                <a:latin typeface="Arial" panose="020B0604020202020204" pitchFamily="34" charset="0"/>
                <a:cs typeface="Arial" panose="020B0604020202020204" pitchFamily="34" charset="0"/>
              </a:rPr>
              <a:t> </a:t>
            </a:r>
            <a:r>
              <a:rPr lang="de-CH" b="1" dirty="0" err="1">
                <a:solidFill>
                  <a:schemeClr val="tx1"/>
                </a:solidFill>
                <a:latin typeface="Arial" panose="020B0604020202020204" pitchFamily="34" charset="0"/>
                <a:cs typeface="Arial" panose="020B0604020202020204" pitchFamily="34" charset="0"/>
              </a:rPr>
              <a:t>is</a:t>
            </a:r>
            <a:r>
              <a:rPr lang="de-CH" b="1" dirty="0">
                <a:solidFill>
                  <a:schemeClr val="tx1"/>
                </a:solidFill>
                <a:latin typeface="Arial" panose="020B0604020202020204" pitchFamily="34" charset="0"/>
                <a:cs typeface="Arial" panose="020B0604020202020204" pitchFamily="34" charset="0"/>
              </a:rPr>
              <a:t> </a:t>
            </a:r>
            <a:r>
              <a:rPr lang="de-CH" b="1" dirty="0" err="1">
                <a:solidFill>
                  <a:schemeClr val="tx1"/>
                </a:solidFill>
                <a:latin typeface="Arial" panose="020B0604020202020204" pitchFamily="34" charset="0"/>
                <a:cs typeface="Arial" panose="020B0604020202020204" pitchFamily="34" charset="0"/>
              </a:rPr>
              <a:t>really</a:t>
            </a:r>
            <a:r>
              <a:rPr lang="de-CH" b="1" dirty="0">
                <a:solidFill>
                  <a:schemeClr val="tx1"/>
                </a:solidFill>
                <a:latin typeface="Arial" panose="020B0604020202020204" pitchFamily="34" charset="0"/>
                <a:cs typeface="Arial" panose="020B0604020202020204" pitchFamily="34" charset="0"/>
              </a:rPr>
              <a:t> high</a:t>
            </a:r>
          </a:p>
          <a:p>
            <a:endParaRPr lang="de-CH" dirty="0">
              <a:solidFill>
                <a:schemeClr val="tx1"/>
              </a:solidFill>
              <a:latin typeface="Arial" panose="020B0604020202020204" pitchFamily="34" charset="0"/>
              <a:cs typeface="Arial" panose="020B0604020202020204" pitchFamily="34" charset="0"/>
            </a:endParaRPr>
          </a:p>
          <a:p>
            <a:r>
              <a:rPr lang="de-CH" dirty="0">
                <a:solidFill>
                  <a:schemeClr val="tx1"/>
                </a:solidFill>
                <a:latin typeface="Arial" panose="020B0604020202020204" pitchFamily="34" charset="0"/>
                <a:cs typeface="Arial" panose="020B0604020202020204" pitchFamily="34" charset="0"/>
              </a:rPr>
              <a:t>In high </a:t>
            </a:r>
            <a:r>
              <a:rPr lang="de-CH" dirty="0" err="1">
                <a:solidFill>
                  <a:schemeClr val="tx1"/>
                </a:solidFill>
                <a:latin typeface="Arial" panose="020B0604020202020204" pitchFamily="34" charset="0"/>
                <a:cs typeface="Arial" panose="020B0604020202020204" pitchFamily="34" charset="0"/>
              </a:rPr>
              <a:t>volume</a:t>
            </a:r>
            <a:r>
              <a:rPr lang="de-CH" dirty="0">
                <a:solidFill>
                  <a:schemeClr val="tx1"/>
                </a:solidFill>
                <a:latin typeface="Arial" panose="020B0604020202020204" pitchFamily="34" charset="0"/>
                <a:cs typeface="Arial" panose="020B0604020202020204" pitchFamily="34" charset="0"/>
              </a:rPr>
              <a:t> </a:t>
            </a:r>
            <a:r>
              <a:rPr lang="de-CH" dirty="0" err="1">
                <a:solidFill>
                  <a:schemeClr val="tx1"/>
                </a:solidFill>
                <a:latin typeface="Arial" panose="020B0604020202020204" pitchFamily="34" charset="0"/>
                <a:cs typeface="Arial" panose="020B0604020202020204" pitchFamily="34" charset="0"/>
              </a:rPr>
              <a:t>centers</a:t>
            </a:r>
            <a:r>
              <a:rPr lang="de-CH" dirty="0">
                <a:solidFill>
                  <a:schemeClr val="tx1"/>
                </a:solidFill>
                <a:latin typeface="Arial" panose="020B0604020202020204" pitchFamily="34" charset="0"/>
                <a:cs typeface="Arial" panose="020B0604020202020204" pitchFamily="34" charset="0"/>
              </a:rPr>
              <a:t> </a:t>
            </a:r>
            <a:r>
              <a:rPr lang="de-CH" b="1" dirty="0" err="1">
                <a:solidFill>
                  <a:schemeClr val="tx1"/>
                </a:solidFill>
                <a:latin typeface="Arial" panose="020B0604020202020204" pitchFamily="34" charset="0"/>
                <a:cs typeface="Arial" panose="020B0604020202020204" pitchFamily="34" charset="0"/>
              </a:rPr>
              <a:t>complications</a:t>
            </a:r>
            <a:r>
              <a:rPr lang="de-CH" b="1" dirty="0">
                <a:solidFill>
                  <a:schemeClr val="tx1"/>
                </a:solidFill>
                <a:latin typeface="Arial" panose="020B0604020202020204" pitchFamily="34" charset="0"/>
                <a:cs typeface="Arial" panose="020B0604020202020204" pitchFamily="34" charset="0"/>
              </a:rPr>
              <a:t> </a:t>
            </a:r>
            <a:r>
              <a:rPr lang="de-CH" b="1" dirty="0" err="1">
                <a:solidFill>
                  <a:schemeClr val="tx1"/>
                </a:solidFill>
                <a:latin typeface="Arial" panose="020B0604020202020204" pitchFamily="34" charset="0"/>
                <a:cs typeface="Arial" panose="020B0604020202020204" pitchFamily="34" charset="0"/>
              </a:rPr>
              <a:t>are</a:t>
            </a:r>
            <a:r>
              <a:rPr lang="de-CH" b="1" dirty="0">
                <a:solidFill>
                  <a:schemeClr val="tx1"/>
                </a:solidFill>
                <a:latin typeface="Arial" panose="020B0604020202020204" pitchFamily="34" charset="0"/>
                <a:cs typeface="Arial" panose="020B0604020202020204" pitchFamily="34" charset="0"/>
              </a:rPr>
              <a:t> rare </a:t>
            </a:r>
            <a:r>
              <a:rPr lang="de-CH" dirty="0">
                <a:solidFill>
                  <a:schemeClr val="tx1"/>
                </a:solidFill>
                <a:latin typeface="Arial" panose="020B0604020202020204" pitchFamily="34" charset="0"/>
                <a:cs typeface="Arial" panose="020B0604020202020204" pitchFamily="34" charset="0"/>
              </a:rPr>
              <a:t>(</a:t>
            </a:r>
            <a:r>
              <a:rPr lang="de-CH" dirty="0" err="1">
                <a:solidFill>
                  <a:schemeClr val="tx1"/>
                </a:solidFill>
                <a:latin typeface="Arial" panose="020B0604020202020204" pitchFamily="34" charset="0"/>
                <a:cs typeface="Arial" panose="020B0604020202020204" pitchFamily="34" charset="0"/>
              </a:rPr>
              <a:t>mesh-related</a:t>
            </a:r>
            <a:r>
              <a:rPr lang="de-CH" dirty="0">
                <a:solidFill>
                  <a:schemeClr val="tx1"/>
                </a:solidFill>
                <a:latin typeface="Arial" panose="020B0604020202020204" pitchFamily="34" charset="0"/>
                <a:cs typeface="Arial" panose="020B0604020202020204" pitchFamily="34" charset="0"/>
              </a:rPr>
              <a:t> </a:t>
            </a:r>
            <a:r>
              <a:rPr lang="de-CH" dirty="0" err="1">
                <a:solidFill>
                  <a:schemeClr val="tx1"/>
                </a:solidFill>
                <a:latin typeface="Arial" panose="020B0604020202020204" pitchFamily="34" charset="0"/>
                <a:cs typeface="Arial" panose="020B0604020202020204" pitchFamily="34" charset="0"/>
              </a:rPr>
              <a:t>about</a:t>
            </a:r>
            <a:r>
              <a:rPr lang="de-CH" dirty="0">
                <a:solidFill>
                  <a:schemeClr val="tx1"/>
                </a:solidFill>
                <a:latin typeface="Arial" panose="020B0604020202020204" pitchFamily="34" charset="0"/>
                <a:cs typeface="Arial" panose="020B0604020202020204" pitchFamily="34" charset="0"/>
              </a:rPr>
              <a:t> 3%)</a:t>
            </a:r>
          </a:p>
          <a:p>
            <a:endParaRPr lang="de-CH" dirty="0">
              <a:solidFill>
                <a:schemeClr val="tx1"/>
              </a:solidFill>
              <a:latin typeface="Arial" panose="020B0604020202020204" pitchFamily="34" charset="0"/>
              <a:cs typeface="Arial" panose="020B0604020202020204" pitchFamily="34" charset="0"/>
            </a:endParaRPr>
          </a:p>
          <a:p>
            <a:r>
              <a:rPr lang="de-CH" dirty="0" err="1">
                <a:solidFill>
                  <a:schemeClr val="tx1"/>
                </a:solidFill>
                <a:latin typeface="Arial" panose="020B0604020202020204" pitchFamily="34" charset="0"/>
                <a:cs typeface="Arial" panose="020B0604020202020204" pitchFamily="34" charset="0"/>
              </a:rPr>
              <a:t>Interdisciplinar</a:t>
            </a:r>
            <a:r>
              <a:rPr lang="de-CH" dirty="0">
                <a:solidFill>
                  <a:schemeClr val="tx1"/>
                </a:solidFill>
                <a:latin typeface="Arial" panose="020B0604020202020204" pitchFamily="34" charset="0"/>
                <a:cs typeface="Arial" panose="020B0604020202020204" pitchFamily="34" charset="0"/>
              </a:rPr>
              <a:t> </a:t>
            </a:r>
            <a:r>
              <a:rPr lang="de-CH" dirty="0" err="1">
                <a:solidFill>
                  <a:schemeClr val="tx1"/>
                </a:solidFill>
                <a:latin typeface="Arial" panose="020B0604020202020204" pitchFamily="34" charset="0"/>
                <a:cs typeface="Arial" panose="020B0604020202020204" pitchFamily="34" charset="0"/>
              </a:rPr>
              <a:t>treatment</a:t>
            </a:r>
            <a:r>
              <a:rPr lang="de-CH" dirty="0">
                <a:solidFill>
                  <a:schemeClr val="tx1"/>
                </a:solidFill>
                <a:latin typeface="Arial" panose="020B0604020202020204" pitchFamily="34" charset="0"/>
                <a:cs typeface="Arial" panose="020B0604020202020204" pitchFamily="34" charset="0"/>
              </a:rPr>
              <a:t> </a:t>
            </a:r>
            <a:r>
              <a:rPr lang="de-CH" dirty="0" err="1">
                <a:solidFill>
                  <a:schemeClr val="tx1"/>
                </a:solidFill>
                <a:latin typeface="Arial" panose="020B0604020202020204" pitchFamily="34" charset="0"/>
                <a:cs typeface="Arial" panose="020B0604020202020204" pitchFamily="34" charset="0"/>
              </a:rPr>
              <a:t>is</a:t>
            </a:r>
            <a:r>
              <a:rPr lang="de-CH" dirty="0">
                <a:solidFill>
                  <a:schemeClr val="tx1"/>
                </a:solidFill>
                <a:latin typeface="Arial" panose="020B0604020202020204" pitchFamily="34" charset="0"/>
                <a:cs typeface="Arial" panose="020B0604020202020204" pitchFamily="34" charset="0"/>
              </a:rPr>
              <a:t> </a:t>
            </a:r>
            <a:r>
              <a:rPr lang="de-CH" dirty="0" err="1">
                <a:solidFill>
                  <a:schemeClr val="tx1"/>
                </a:solidFill>
                <a:latin typeface="Arial" panose="020B0604020202020204" pitchFamily="34" charset="0"/>
                <a:cs typeface="Arial" panose="020B0604020202020204" pitchFamily="34" charset="0"/>
              </a:rPr>
              <a:t>the</a:t>
            </a:r>
            <a:r>
              <a:rPr lang="de-CH" dirty="0">
                <a:solidFill>
                  <a:schemeClr val="tx1"/>
                </a:solidFill>
                <a:latin typeface="Arial" panose="020B0604020202020204" pitchFamily="34" charset="0"/>
                <a:cs typeface="Arial" panose="020B0604020202020204" pitchFamily="34" charset="0"/>
              </a:rPr>
              <a:t> </a:t>
            </a:r>
            <a:r>
              <a:rPr lang="de-CH" dirty="0" err="1">
                <a:solidFill>
                  <a:schemeClr val="tx1"/>
                </a:solidFill>
                <a:latin typeface="Arial" panose="020B0604020202020204" pitchFamily="34" charset="0"/>
                <a:cs typeface="Arial" panose="020B0604020202020204" pitchFamily="34" charset="0"/>
              </a:rPr>
              <a:t>key</a:t>
            </a:r>
            <a:r>
              <a:rPr lang="de-CH" dirty="0">
                <a:solidFill>
                  <a:schemeClr val="tx1"/>
                </a:solidFill>
                <a:latin typeface="Arial" panose="020B0604020202020204" pitchFamily="34" charset="0"/>
                <a:cs typeface="Arial" panose="020B0604020202020204" pitchFamily="34" charset="0"/>
              </a:rPr>
              <a:t> </a:t>
            </a:r>
            <a:r>
              <a:rPr lang="de-CH" dirty="0" err="1">
                <a:solidFill>
                  <a:schemeClr val="tx1"/>
                </a:solidFill>
                <a:latin typeface="Arial" panose="020B0604020202020204" pitchFamily="34" charset="0"/>
                <a:cs typeface="Arial" panose="020B0604020202020204" pitchFamily="34" charset="0"/>
              </a:rPr>
              <a:t>for</a:t>
            </a:r>
            <a:r>
              <a:rPr lang="de-CH" dirty="0">
                <a:solidFill>
                  <a:schemeClr val="tx1"/>
                </a:solidFill>
                <a:latin typeface="Arial" panose="020B0604020202020204" pitchFamily="34" charset="0"/>
                <a:cs typeface="Arial" panose="020B0604020202020204" pitchFamily="34" charset="0"/>
              </a:rPr>
              <a:t> </a:t>
            </a:r>
            <a:r>
              <a:rPr lang="de-CH" dirty="0" err="1">
                <a:solidFill>
                  <a:schemeClr val="tx1"/>
                </a:solidFill>
                <a:latin typeface="Arial" panose="020B0604020202020204" pitchFamily="34" charset="0"/>
                <a:cs typeface="Arial" panose="020B0604020202020204" pitchFamily="34" charset="0"/>
              </a:rPr>
              <a:t>success</a:t>
            </a:r>
            <a:endParaRPr lang="de-CH" dirty="0">
              <a:solidFill>
                <a:schemeClr val="tx1"/>
              </a:solidFill>
              <a:latin typeface="Arial" panose="020B0604020202020204" pitchFamily="34" charset="0"/>
              <a:cs typeface="Arial" panose="020B0604020202020204" pitchFamily="34" charset="0"/>
            </a:endParaRPr>
          </a:p>
          <a:p>
            <a:endParaRPr lang="de-CH" dirty="0">
              <a:solidFill>
                <a:schemeClr val="tx1"/>
              </a:solidFill>
              <a:latin typeface="Arial" panose="020B0604020202020204" pitchFamily="34" charset="0"/>
              <a:cs typeface="Arial" panose="020B0604020202020204" pitchFamily="34" charset="0"/>
            </a:endParaRPr>
          </a:p>
          <a:p>
            <a:r>
              <a:rPr lang="de-CH" dirty="0" err="1">
                <a:solidFill>
                  <a:schemeClr val="tx1"/>
                </a:solidFill>
                <a:latin typeface="Arial" panose="020B0604020202020204" pitchFamily="34" charset="0"/>
                <a:cs typeface="Arial" panose="020B0604020202020204" pitchFamily="34" charset="0"/>
              </a:rPr>
              <a:t>There</a:t>
            </a:r>
            <a:r>
              <a:rPr lang="de-CH" dirty="0">
                <a:solidFill>
                  <a:schemeClr val="tx1"/>
                </a:solidFill>
                <a:latin typeface="Arial" panose="020B0604020202020204" pitchFamily="34" charset="0"/>
                <a:cs typeface="Arial" panose="020B0604020202020204" pitchFamily="34" charset="0"/>
              </a:rPr>
              <a:t> </a:t>
            </a:r>
            <a:r>
              <a:rPr lang="de-CH" dirty="0" err="1">
                <a:solidFill>
                  <a:schemeClr val="tx1"/>
                </a:solidFill>
                <a:latin typeface="Arial" panose="020B0604020202020204" pitchFamily="34" charset="0"/>
                <a:cs typeface="Arial" panose="020B0604020202020204" pitchFamily="34" charset="0"/>
              </a:rPr>
              <a:t>are</a:t>
            </a:r>
            <a:r>
              <a:rPr lang="de-CH" dirty="0">
                <a:solidFill>
                  <a:schemeClr val="tx1"/>
                </a:solidFill>
                <a:latin typeface="Arial" panose="020B0604020202020204" pitchFamily="34" charset="0"/>
                <a:cs typeface="Arial" panose="020B0604020202020204" pitchFamily="34" charset="0"/>
              </a:rPr>
              <a:t> (</a:t>
            </a:r>
            <a:r>
              <a:rPr lang="de-CH" dirty="0" err="1">
                <a:solidFill>
                  <a:schemeClr val="tx1"/>
                </a:solidFill>
                <a:latin typeface="Arial" panose="020B0604020202020204" pitchFamily="34" charset="0"/>
                <a:cs typeface="Arial" panose="020B0604020202020204" pitchFamily="34" charset="0"/>
              </a:rPr>
              <a:t>almost</a:t>
            </a:r>
            <a:r>
              <a:rPr lang="de-CH" dirty="0">
                <a:solidFill>
                  <a:schemeClr val="tx1"/>
                </a:solidFill>
                <a:latin typeface="Arial" panose="020B0604020202020204" pitchFamily="34" charset="0"/>
                <a:cs typeface="Arial" panose="020B0604020202020204" pitchFamily="34" charset="0"/>
              </a:rPr>
              <a:t>) </a:t>
            </a:r>
            <a:r>
              <a:rPr lang="de-CH" dirty="0" err="1">
                <a:solidFill>
                  <a:schemeClr val="tx1"/>
                </a:solidFill>
                <a:latin typeface="Arial" panose="020B0604020202020204" pitchFamily="34" charset="0"/>
                <a:cs typeface="Arial" panose="020B0604020202020204" pitchFamily="34" charset="0"/>
              </a:rPr>
              <a:t>no</a:t>
            </a:r>
            <a:r>
              <a:rPr lang="de-CH" dirty="0">
                <a:solidFill>
                  <a:schemeClr val="tx1"/>
                </a:solidFill>
                <a:latin typeface="Arial" panose="020B0604020202020204" pitchFamily="34" charset="0"/>
                <a:cs typeface="Arial" panose="020B0604020202020204" pitchFamily="34" charset="0"/>
              </a:rPr>
              <a:t> alternatives</a:t>
            </a:r>
          </a:p>
          <a:p>
            <a:endParaRPr lang="de-CH" dirty="0">
              <a:solidFill>
                <a:schemeClr val="tx1"/>
              </a:solidFill>
              <a:latin typeface="Arial" panose="020B0604020202020204" pitchFamily="34" charset="0"/>
              <a:cs typeface="Arial" panose="020B0604020202020204" pitchFamily="34" charset="0"/>
            </a:endParaRPr>
          </a:p>
          <a:p>
            <a:r>
              <a:rPr lang="de-CH" dirty="0" err="1">
                <a:solidFill>
                  <a:schemeClr val="tx1"/>
                </a:solidFill>
                <a:latin typeface="Arial" panose="020B0604020202020204" pitchFamily="34" charset="0"/>
                <a:cs typeface="Arial" panose="020B0604020202020204" pitchFamily="34" charset="0"/>
              </a:rPr>
              <a:t>Operate</a:t>
            </a:r>
            <a:r>
              <a:rPr lang="de-CH" dirty="0">
                <a:solidFill>
                  <a:schemeClr val="tx1"/>
                </a:solidFill>
                <a:latin typeface="Arial" panose="020B0604020202020204" pitchFamily="34" charset="0"/>
                <a:cs typeface="Arial" panose="020B0604020202020204" pitchFamily="34" charset="0"/>
              </a:rPr>
              <a:t> on </a:t>
            </a:r>
            <a:r>
              <a:rPr lang="de-CH" dirty="0" err="1">
                <a:solidFill>
                  <a:schemeClr val="tx1"/>
                </a:solidFill>
                <a:latin typeface="Arial" panose="020B0604020202020204" pitchFamily="34" charset="0"/>
                <a:cs typeface="Arial" panose="020B0604020202020204" pitchFamily="34" charset="0"/>
              </a:rPr>
              <a:t>the</a:t>
            </a:r>
            <a:r>
              <a:rPr lang="de-CH" dirty="0">
                <a:solidFill>
                  <a:schemeClr val="tx1"/>
                </a:solidFill>
                <a:latin typeface="Arial" panose="020B0604020202020204" pitchFamily="34" charset="0"/>
                <a:cs typeface="Arial" panose="020B0604020202020204" pitchFamily="34" charset="0"/>
              </a:rPr>
              <a:t> </a:t>
            </a:r>
            <a:r>
              <a:rPr lang="de-CH" dirty="0" err="1">
                <a:solidFill>
                  <a:schemeClr val="tx1"/>
                </a:solidFill>
                <a:latin typeface="Arial" panose="020B0604020202020204" pitchFamily="34" charset="0"/>
                <a:cs typeface="Arial" panose="020B0604020202020204" pitchFamily="34" charset="0"/>
              </a:rPr>
              <a:t>right</a:t>
            </a:r>
            <a:r>
              <a:rPr lang="de-CH" dirty="0">
                <a:solidFill>
                  <a:schemeClr val="tx1"/>
                </a:solidFill>
                <a:latin typeface="Arial" panose="020B0604020202020204" pitchFamily="34" charset="0"/>
                <a:cs typeface="Arial" panose="020B0604020202020204" pitchFamily="34" charset="0"/>
              </a:rPr>
              <a:t> </a:t>
            </a:r>
            <a:r>
              <a:rPr lang="de-CH" dirty="0" err="1">
                <a:solidFill>
                  <a:schemeClr val="tx1"/>
                </a:solidFill>
                <a:latin typeface="Arial" panose="020B0604020202020204" pitchFamily="34" charset="0"/>
                <a:cs typeface="Arial" panose="020B0604020202020204" pitchFamily="34" charset="0"/>
              </a:rPr>
              <a:t>patient</a:t>
            </a:r>
            <a:r>
              <a:rPr lang="de-CH" dirty="0">
                <a:solidFill>
                  <a:schemeClr val="tx1"/>
                </a:solidFill>
                <a:latin typeface="Arial" panose="020B0604020202020204" pitchFamily="34" charset="0"/>
                <a:cs typeface="Arial" panose="020B0604020202020204" pitchFamily="34" charset="0"/>
              </a:rPr>
              <a:t> (</a:t>
            </a:r>
            <a:r>
              <a:rPr lang="de-CH" dirty="0" err="1">
                <a:solidFill>
                  <a:schemeClr val="tx1"/>
                </a:solidFill>
                <a:latin typeface="Arial" panose="020B0604020202020204" pitchFamily="34" charset="0"/>
                <a:cs typeface="Arial" panose="020B0604020202020204" pitchFamily="34" charset="0"/>
              </a:rPr>
              <a:t>you</a:t>
            </a:r>
            <a:r>
              <a:rPr lang="de-CH" dirty="0">
                <a:solidFill>
                  <a:schemeClr val="tx1"/>
                </a:solidFill>
                <a:latin typeface="Arial" panose="020B0604020202020204" pitchFamily="34" charset="0"/>
                <a:cs typeface="Arial" panose="020B0604020202020204" pitchFamily="34" charset="0"/>
              </a:rPr>
              <a:t> </a:t>
            </a:r>
            <a:r>
              <a:rPr lang="de-CH" dirty="0" err="1">
                <a:solidFill>
                  <a:schemeClr val="tx1"/>
                </a:solidFill>
                <a:latin typeface="Arial" panose="020B0604020202020204" pitchFamily="34" charset="0"/>
                <a:cs typeface="Arial" panose="020B0604020202020204" pitchFamily="34" charset="0"/>
              </a:rPr>
              <a:t>can’t</a:t>
            </a:r>
            <a:r>
              <a:rPr lang="de-CH" dirty="0">
                <a:solidFill>
                  <a:schemeClr val="tx1"/>
                </a:solidFill>
                <a:latin typeface="Arial" panose="020B0604020202020204" pitchFamily="34" charset="0"/>
                <a:cs typeface="Arial" panose="020B0604020202020204" pitchFamily="34" charset="0"/>
              </a:rPr>
              <a:t> </a:t>
            </a:r>
            <a:r>
              <a:rPr lang="de-CH" dirty="0" err="1">
                <a:solidFill>
                  <a:schemeClr val="tx1"/>
                </a:solidFill>
                <a:latin typeface="Arial" panose="020B0604020202020204" pitchFamily="34" charset="0"/>
                <a:cs typeface="Arial" panose="020B0604020202020204" pitchFamily="34" charset="0"/>
              </a:rPr>
              <a:t>remedy</a:t>
            </a:r>
            <a:r>
              <a:rPr lang="de-CH" dirty="0">
                <a:solidFill>
                  <a:schemeClr val="tx1"/>
                </a:solidFill>
                <a:latin typeface="Arial" panose="020B0604020202020204" pitchFamily="34" charset="0"/>
                <a:cs typeface="Arial" panose="020B0604020202020204" pitchFamily="34" charset="0"/>
              </a:rPr>
              <a:t> </a:t>
            </a:r>
            <a:r>
              <a:rPr lang="de-CH" dirty="0" err="1" smtClean="0">
                <a:solidFill>
                  <a:schemeClr val="tx1"/>
                </a:solidFill>
                <a:latin typeface="Arial" panose="020B0604020202020204" pitchFamily="34" charset="0"/>
                <a:cs typeface="Arial" panose="020B0604020202020204" pitchFamily="34" charset="0"/>
              </a:rPr>
              <a:t>psychiatric</a:t>
            </a:r>
            <a:r>
              <a:rPr lang="de-CH" dirty="0" smtClean="0">
                <a:solidFill>
                  <a:schemeClr val="tx1"/>
                </a:solidFill>
                <a:latin typeface="Arial" panose="020B0604020202020204" pitchFamily="34" charset="0"/>
                <a:cs typeface="Arial" panose="020B0604020202020204" pitchFamily="34" charset="0"/>
              </a:rPr>
              <a:t> </a:t>
            </a:r>
            <a:r>
              <a:rPr lang="de-CH" dirty="0" err="1">
                <a:solidFill>
                  <a:schemeClr val="tx1"/>
                </a:solidFill>
                <a:latin typeface="Arial" panose="020B0604020202020204" pitchFamily="34" charset="0"/>
                <a:cs typeface="Arial" panose="020B0604020202020204" pitchFamily="34" charset="0"/>
              </a:rPr>
              <a:t>problems</a:t>
            </a:r>
            <a:r>
              <a:rPr lang="de-CH" dirty="0">
                <a:solidFill>
                  <a:schemeClr val="tx1"/>
                </a:solidFill>
                <a:latin typeface="Arial" panose="020B0604020202020204" pitchFamily="34" charset="0"/>
                <a:cs typeface="Arial" panose="020B0604020202020204" pitchFamily="34" charset="0"/>
              </a:rPr>
              <a:t>)</a:t>
            </a:r>
          </a:p>
          <a:p>
            <a:endParaRPr lang="de-CH" dirty="0">
              <a:solidFill>
                <a:schemeClr val="tx1"/>
              </a:solidFill>
              <a:latin typeface="Arial" panose="020B0604020202020204" pitchFamily="34" charset="0"/>
              <a:cs typeface="Arial" panose="020B0604020202020204" pitchFamily="34" charset="0"/>
            </a:endParaRPr>
          </a:p>
          <a:p>
            <a:r>
              <a:rPr lang="de-CH" dirty="0">
                <a:solidFill>
                  <a:schemeClr val="tx1"/>
                </a:solidFill>
                <a:latin typeface="Arial" panose="020B0604020202020204" pitchFamily="34" charset="0"/>
                <a:cs typeface="Arial" panose="020B0604020202020204" pitchFamily="34" charset="0"/>
              </a:rPr>
              <a:t>Enhanced </a:t>
            </a:r>
            <a:r>
              <a:rPr lang="de-CH" dirty="0" err="1">
                <a:solidFill>
                  <a:schemeClr val="tx1"/>
                </a:solidFill>
                <a:latin typeface="Arial" panose="020B0604020202020204" pitchFamily="34" charset="0"/>
                <a:cs typeface="Arial" panose="020B0604020202020204" pitchFamily="34" charset="0"/>
              </a:rPr>
              <a:t>consent</a:t>
            </a:r>
            <a:r>
              <a:rPr lang="de-CH" dirty="0">
                <a:solidFill>
                  <a:schemeClr val="tx1"/>
                </a:solidFill>
                <a:latin typeface="Arial" panose="020B0604020202020204" pitchFamily="34" charset="0"/>
                <a:cs typeface="Arial" panose="020B0604020202020204" pitchFamily="34" charset="0"/>
              </a:rPr>
              <a:t> (</a:t>
            </a:r>
            <a:r>
              <a:rPr lang="de-CH" dirty="0" err="1">
                <a:solidFill>
                  <a:schemeClr val="tx1"/>
                </a:solidFill>
                <a:latin typeface="Arial" panose="020B0604020202020204" pitchFamily="34" charset="0"/>
                <a:cs typeface="Arial" panose="020B0604020202020204" pitchFamily="34" charset="0"/>
              </a:rPr>
              <a:t>expectations</a:t>
            </a:r>
            <a:r>
              <a:rPr lang="de-CH" dirty="0">
                <a:solidFill>
                  <a:schemeClr val="tx1"/>
                </a:solidFill>
                <a:latin typeface="Arial" panose="020B0604020202020204" pitchFamily="34" charset="0"/>
                <a:cs typeface="Arial" panose="020B0604020202020204" pitchFamily="34" charset="0"/>
              </a:rPr>
              <a:t> </a:t>
            </a:r>
            <a:r>
              <a:rPr lang="de-CH" dirty="0" err="1">
                <a:solidFill>
                  <a:schemeClr val="tx1"/>
                </a:solidFill>
                <a:latin typeface="Arial" panose="020B0604020202020204" pitchFamily="34" charset="0"/>
                <a:cs typeface="Arial" panose="020B0604020202020204" pitchFamily="34" charset="0"/>
              </a:rPr>
              <a:t>should</a:t>
            </a:r>
            <a:r>
              <a:rPr lang="de-CH" dirty="0">
                <a:solidFill>
                  <a:schemeClr val="tx1"/>
                </a:solidFill>
                <a:latin typeface="Arial" panose="020B0604020202020204" pitchFamily="34" charset="0"/>
                <a:cs typeface="Arial" panose="020B0604020202020204" pitchFamily="34" charset="0"/>
              </a:rPr>
              <a:t> </a:t>
            </a:r>
            <a:r>
              <a:rPr lang="de-CH" dirty="0" err="1">
                <a:solidFill>
                  <a:schemeClr val="tx1"/>
                </a:solidFill>
                <a:latin typeface="Arial" panose="020B0604020202020204" pitchFamily="34" charset="0"/>
                <a:cs typeface="Arial" panose="020B0604020202020204" pitchFamily="34" charset="0"/>
              </a:rPr>
              <a:t>be</a:t>
            </a:r>
            <a:r>
              <a:rPr lang="de-CH" dirty="0">
                <a:solidFill>
                  <a:schemeClr val="tx1"/>
                </a:solidFill>
                <a:latin typeface="Arial" panose="020B0604020202020204" pitchFamily="34" charset="0"/>
                <a:cs typeface="Arial" panose="020B0604020202020204" pitchFamily="34" charset="0"/>
              </a:rPr>
              <a:t> </a:t>
            </a:r>
            <a:r>
              <a:rPr lang="de-CH" dirty="0" err="1">
                <a:solidFill>
                  <a:schemeClr val="tx1"/>
                </a:solidFill>
                <a:latin typeface="Arial" panose="020B0604020202020204" pitchFamily="34" charset="0"/>
                <a:cs typeface="Arial" panose="020B0604020202020204" pitchFamily="34" charset="0"/>
              </a:rPr>
              <a:t>realistic</a:t>
            </a:r>
            <a:r>
              <a:rPr lang="de-CH" dirty="0">
                <a:solidFill>
                  <a:schemeClr val="tx1"/>
                </a:solidFill>
                <a:latin typeface="Arial" panose="020B0604020202020204" pitchFamily="34" charset="0"/>
                <a:cs typeface="Arial" panose="020B0604020202020204" pitchFamily="34" charset="0"/>
              </a:rPr>
              <a:t>)</a:t>
            </a:r>
          </a:p>
          <a:p>
            <a:endParaRPr lang="de-CH" dirty="0">
              <a:solidFill>
                <a:schemeClr val="tx1"/>
              </a:solidFill>
              <a:latin typeface="Arial" panose="020B0604020202020204" pitchFamily="34" charset="0"/>
              <a:cs typeface="Arial" panose="020B0604020202020204" pitchFamily="34" charset="0"/>
            </a:endParaRPr>
          </a:p>
          <a:p>
            <a:r>
              <a:rPr lang="de-CH" dirty="0" err="1">
                <a:solidFill>
                  <a:schemeClr val="tx1"/>
                </a:solidFill>
                <a:latin typeface="Arial" panose="020B0604020202020204" pitchFamily="34" charset="0"/>
                <a:cs typeface="Arial" panose="020B0604020202020204" pitchFamily="34" charset="0"/>
              </a:rPr>
              <a:t>Maintain</a:t>
            </a:r>
            <a:r>
              <a:rPr lang="de-CH" dirty="0">
                <a:solidFill>
                  <a:schemeClr val="tx1"/>
                </a:solidFill>
                <a:latin typeface="Arial" panose="020B0604020202020204" pitchFamily="34" charset="0"/>
                <a:cs typeface="Arial" panose="020B0604020202020204" pitchFamily="34" charset="0"/>
              </a:rPr>
              <a:t> a </a:t>
            </a:r>
            <a:r>
              <a:rPr lang="de-CH" dirty="0" err="1">
                <a:solidFill>
                  <a:schemeClr val="tx1"/>
                </a:solidFill>
                <a:latin typeface="Arial" panose="020B0604020202020204" pitchFamily="34" charset="0"/>
                <a:cs typeface="Arial" panose="020B0604020202020204" pitchFamily="34" charset="0"/>
              </a:rPr>
              <a:t>database</a:t>
            </a:r>
            <a:r>
              <a:rPr lang="de-CH" dirty="0">
                <a:solidFill>
                  <a:schemeClr val="tx1"/>
                </a:solidFill>
                <a:latin typeface="Arial" panose="020B0604020202020204" pitchFamily="34" charset="0"/>
                <a:cs typeface="Arial" panose="020B0604020202020204" pitchFamily="34" charset="0"/>
              </a:rPr>
              <a:t> (</a:t>
            </a:r>
            <a:r>
              <a:rPr lang="de-CH" dirty="0" err="1">
                <a:solidFill>
                  <a:schemeClr val="tx1"/>
                </a:solidFill>
                <a:latin typeface="Arial" panose="020B0604020202020204" pitchFamily="34" charset="0"/>
                <a:cs typeface="Arial" panose="020B0604020202020204" pitchFamily="34" charset="0"/>
              </a:rPr>
              <a:t>assess</a:t>
            </a:r>
            <a:r>
              <a:rPr lang="de-CH" dirty="0">
                <a:solidFill>
                  <a:schemeClr val="tx1"/>
                </a:solidFill>
                <a:latin typeface="Arial" panose="020B0604020202020204" pitchFamily="34" charset="0"/>
                <a:cs typeface="Arial" panose="020B0604020202020204" pitchFamily="34" charset="0"/>
              </a:rPr>
              <a:t> </a:t>
            </a:r>
            <a:r>
              <a:rPr lang="de-CH" dirty="0" err="1">
                <a:solidFill>
                  <a:schemeClr val="tx1"/>
                </a:solidFill>
                <a:latin typeface="Arial" panose="020B0604020202020204" pitchFamily="34" charset="0"/>
                <a:cs typeface="Arial" panose="020B0604020202020204" pitchFamily="34" charset="0"/>
              </a:rPr>
              <a:t>your</a:t>
            </a:r>
            <a:r>
              <a:rPr lang="de-CH" dirty="0">
                <a:solidFill>
                  <a:schemeClr val="tx1"/>
                </a:solidFill>
                <a:latin typeface="Arial" panose="020B0604020202020204" pitchFamily="34" charset="0"/>
                <a:cs typeface="Arial" panose="020B0604020202020204" pitchFamily="34" charset="0"/>
              </a:rPr>
              <a:t> </a:t>
            </a:r>
            <a:r>
              <a:rPr lang="de-CH" dirty="0" err="1">
                <a:solidFill>
                  <a:schemeClr val="tx1"/>
                </a:solidFill>
                <a:latin typeface="Arial" panose="020B0604020202020204" pitchFamily="34" charset="0"/>
                <a:cs typeface="Arial" panose="020B0604020202020204" pitchFamily="34" charset="0"/>
              </a:rPr>
              <a:t>results</a:t>
            </a:r>
            <a:r>
              <a:rPr lang="de-CH" dirty="0">
                <a:solidFill>
                  <a:schemeClr val="tx1"/>
                </a:solidFill>
                <a:latin typeface="Arial" panose="020B0604020202020204" pitchFamily="34" charset="0"/>
                <a:cs typeface="Arial" panose="020B0604020202020204" pitchFamily="34" charset="0"/>
              </a:rPr>
              <a:t> </a:t>
            </a:r>
            <a:r>
              <a:rPr lang="de-CH" dirty="0" err="1">
                <a:solidFill>
                  <a:schemeClr val="tx1"/>
                </a:solidFill>
                <a:latin typeface="Arial" panose="020B0604020202020204" pitchFamily="34" charset="0"/>
                <a:cs typeface="Arial" panose="020B0604020202020204" pitchFamily="34" charset="0"/>
              </a:rPr>
              <a:t>to</a:t>
            </a:r>
            <a:r>
              <a:rPr lang="de-CH" dirty="0">
                <a:solidFill>
                  <a:schemeClr val="tx1"/>
                </a:solidFill>
                <a:latin typeface="Arial" panose="020B0604020202020204" pitchFamily="34" charset="0"/>
                <a:cs typeface="Arial" panose="020B0604020202020204" pitchFamily="34" charset="0"/>
              </a:rPr>
              <a:t> </a:t>
            </a:r>
            <a:r>
              <a:rPr lang="de-CH" dirty="0" err="1">
                <a:solidFill>
                  <a:schemeClr val="tx1"/>
                </a:solidFill>
                <a:latin typeface="Arial" panose="020B0604020202020204" pitchFamily="34" charset="0"/>
                <a:cs typeface="Arial" panose="020B0604020202020204" pitchFamily="34" charset="0"/>
              </a:rPr>
              <a:t>improve</a:t>
            </a:r>
            <a:r>
              <a:rPr lang="de-CH" dirty="0">
                <a:solidFill>
                  <a:schemeClr val="tx1"/>
                </a:solidFill>
                <a:latin typeface="Arial" panose="020B0604020202020204" pitchFamily="34" charset="0"/>
                <a:cs typeface="Arial" panose="020B0604020202020204" pitchFamily="34" charset="0"/>
              </a:rPr>
              <a:t> </a:t>
            </a:r>
            <a:r>
              <a:rPr lang="de-CH" dirty="0" err="1">
                <a:solidFill>
                  <a:schemeClr val="tx1"/>
                </a:solidFill>
                <a:latin typeface="Arial" panose="020B0604020202020204" pitchFamily="34" charset="0"/>
                <a:cs typeface="Arial" panose="020B0604020202020204" pitchFamily="34" charset="0"/>
              </a:rPr>
              <a:t>your</a:t>
            </a:r>
            <a:r>
              <a:rPr lang="de-CH" dirty="0">
                <a:solidFill>
                  <a:schemeClr val="tx1"/>
                </a:solidFill>
                <a:latin typeface="Arial" panose="020B0604020202020204" pitchFamily="34" charset="0"/>
                <a:cs typeface="Arial" panose="020B0604020202020204" pitchFamily="34" charset="0"/>
              </a:rPr>
              <a:t> </a:t>
            </a:r>
            <a:r>
              <a:rPr lang="de-CH" dirty="0" err="1">
                <a:solidFill>
                  <a:schemeClr val="tx1"/>
                </a:solidFill>
                <a:latin typeface="Arial" panose="020B0604020202020204" pitchFamily="34" charset="0"/>
                <a:cs typeface="Arial" panose="020B0604020202020204" pitchFamily="34" charset="0"/>
              </a:rPr>
              <a:t>technique</a:t>
            </a:r>
            <a:r>
              <a:rPr lang="de-CH"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13895257"/>
      </p:ext>
    </p:extLst>
  </p:cSld>
  <p:clrMapOvr>
    <a:masterClrMapping/>
  </p:clrMapOvr>
  <mc:AlternateContent xmlns:mc="http://schemas.openxmlformats.org/markup-compatibility/2006" xmlns:p14="http://schemas.microsoft.com/office/powerpoint/2010/main">
    <mc:Choice Requires="p14">
      <p:transition spd="slow" p14:dur="2000" advTm="50447"/>
    </mc:Choice>
    <mc:Fallback xmlns="">
      <p:transition spd="slow" advTm="50447"/>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34F7AB-5629-05BB-BC2D-1F1EF2633533}"/>
              </a:ext>
            </a:extLst>
          </p:cNvPr>
          <p:cNvSpPr>
            <a:spLocks noGrp="1"/>
          </p:cNvSpPr>
          <p:nvPr>
            <p:ph type="title"/>
          </p:nvPr>
        </p:nvSpPr>
        <p:spPr/>
        <p:txBody>
          <a:bodyPr/>
          <a:lstStyle/>
          <a:p>
            <a:r>
              <a:rPr lang="it-CH" dirty="0"/>
              <a:t>Acknowledgement</a:t>
            </a:r>
          </a:p>
        </p:txBody>
      </p:sp>
      <p:sp>
        <p:nvSpPr>
          <p:cNvPr id="3" name="Segnaposto contenuto 2">
            <a:extLst>
              <a:ext uri="{FF2B5EF4-FFF2-40B4-BE49-F238E27FC236}">
                <a16:creationId xmlns:a16="http://schemas.microsoft.com/office/drawing/2014/main" id="{C295A104-CAA8-30DD-D0A1-74CDA5A6F0E8}"/>
              </a:ext>
            </a:extLst>
          </p:cNvPr>
          <p:cNvSpPr>
            <a:spLocks noGrp="1"/>
          </p:cNvSpPr>
          <p:nvPr>
            <p:ph idx="1"/>
          </p:nvPr>
        </p:nvSpPr>
        <p:spPr/>
        <p:txBody>
          <a:bodyPr/>
          <a:lstStyle/>
          <a:p>
            <a:r>
              <a:rPr lang="it-CH" dirty="0">
                <a:solidFill>
                  <a:schemeClr val="tx1"/>
                </a:solidFill>
              </a:rPr>
              <a:t>For Pictures:</a:t>
            </a:r>
          </a:p>
          <a:p>
            <a:pPr marL="0" indent="0">
              <a:buNone/>
            </a:pPr>
            <a:r>
              <a:rPr lang="it-CH" dirty="0">
                <a:solidFill>
                  <a:schemeClr val="tx1"/>
                </a:solidFill>
              </a:rPr>
              <a:t>Dr. </a:t>
            </a:r>
            <a:r>
              <a:rPr lang="it-CH" dirty="0" err="1">
                <a:solidFill>
                  <a:schemeClr val="tx1"/>
                </a:solidFill>
              </a:rPr>
              <a:t>med</a:t>
            </a:r>
            <a:r>
              <a:rPr lang="it-CH" dirty="0">
                <a:solidFill>
                  <a:schemeClr val="tx1"/>
                </a:solidFill>
              </a:rPr>
              <a:t>. Marcel Zadnikar </a:t>
            </a:r>
          </a:p>
          <a:p>
            <a:pPr marL="0" indent="0">
              <a:buNone/>
            </a:pPr>
            <a:r>
              <a:rPr lang="it-CH" dirty="0">
                <a:solidFill>
                  <a:schemeClr val="tx1"/>
                </a:solidFill>
              </a:rPr>
              <a:t>Dr. </a:t>
            </a:r>
            <a:r>
              <a:rPr lang="it-CH" dirty="0" err="1">
                <a:solidFill>
                  <a:schemeClr val="tx1"/>
                </a:solidFill>
              </a:rPr>
              <a:t>m</a:t>
            </a:r>
            <a:r>
              <a:rPr lang="it-CH">
                <a:solidFill>
                  <a:schemeClr val="tx1"/>
                </a:solidFill>
              </a:rPr>
              <a:t>ed</a:t>
            </a:r>
            <a:r>
              <a:rPr lang="it-CH" dirty="0">
                <a:solidFill>
                  <a:schemeClr val="tx1"/>
                </a:solidFill>
              </a:rPr>
              <a:t>. Stephan Bischofberger</a:t>
            </a:r>
          </a:p>
          <a:p>
            <a:pPr marL="0" indent="0">
              <a:buNone/>
            </a:pPr>
            <a:endParaRPr lang="it-CH" dirty="0">
              <a:solidFill>
                <a:schemeClr val="tx1"/>
              </a:solidFill>
            </a:endParaRPr>
          </a:p>
          <a:p>
            <a:r>
              <a:rPr lang="it-CH" dirty="0">
                <a:solidFill>
                  <a:schemeClr val="tx1"/>
                </a:solidFill>
              </a:rPr>
              <a:t>For Review:</a:t>
            </a:r>
          </a:p>
          <a:p>
            <a:pPr marL="0" indent="0">
              <a:buNone/>
            </a:pPr>
            <a:r>
              <a:rPr lang="it-CH" dirty="0">
                <a:solidFill>
                  <a:schemeClr val="tx1"/>
                </a:solidFill>
              </a:rPr>
              <a:t>PD Dr. </a:t>
            </a:r>
            <a:r>
              <a:rPr lang="it-CH" dirty="0" err="1">
                <a:solidFill>
                  <a:schemeClr val="tx1"/>
                </a:solidFill>
              </a:rPr>
              <a:t>med</a:t>
            </a:r>
            <a:r>
              <a:rPr lang="it-CH" dirty="0">
                <a:solidFill>
                  <a:schemeClr val="tx1"/>
                </a:solidFill>
              </a:rPr>
              <a:t>. Lukas Marti</a:t>
            </a:r>
          </a:p>
          <a:p>
            <a:pPr marL="0" indent="0">
              <a:buNone/>
            </a:pPr>
            <a:r>
              <a:rPr lang="it-CH" dirty="0">
                <a:solidFill>
                  <a:schemeClr val="tx1"/>
                </a:solidFill>
              </a:rPr>
              <a:t>Dr. </a:t>
            </a:r>
            <a:r>
              <a:rPr lang="it-CH" dirty="0" err="1">
                <a:solidFill>
                  <a:schemeClr val="tx1"/>
                </a:solidFill>
              </a:rPr>
              <a:t>med</a:t>
            </a:r>
            <a:r>
              <a:rPr lang="it-CH" dirty="0">
                <a:solidFill>
                  <a:schemeClr val="tx1"/>
                </a:solidFill>
              </a:rPr>
              <a:t>. Tanja Hülder</a:t>
            </a:r>
          </a:p>
        </p:txBody>
      </p:sp>
    </p:spTree>
    <p:extLst>
      <p:ext uri="{BB962C8B-B14F-4D97-AF65-F5344CB8AC3E}">
        <p14:creationId xmlns:p14="http://schemas.microsoft.com/office/powerpoint/2010/main" val="24731683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Questions? </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3837" y="695325"/>
            <a:ext cx="4124325" cy="5467350"/>
          </a:xfrm>
          <a:prstGeom prst="rect">
            <a:avLst/>
          </a:prstGeom>
        </p:spPr>
      </p:pic>
    </p:spTree>
    <p:extLst>
      <p:ext uri="{BB962C8B-B14F-4D97-AF65-F5344CB8AC3E}">
        <p14:creationId xmlns:p14="http://schemas.microsoft.com/office/powerpoint/2010/main" val="3565638783"/>
      </p:ext>
    </p:extLst>
  </p:cSld>
  <p:clrMapOvr>
    <a:masterClrMapping/>
  </p:clrMapOvr>
  <mc:AlternateContent xmlns:mc="http://schemas.openxmlformats.org/markup-compatibility/2006" xmlns:p14="http://schemas.microsoft.com/office/powerpoint/2010/main">
    <mc:Choice Requires="p14">
      <p:transition spd="slow" p14:dur="2000" advTm="10093"/>
    </mc:Choice>
    <mc:Fallback xmlns="">
      <p:transition spd="slow" advTm="10093"/>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09800" y="2130426"/>
            <a:ext cx="7774632" cy="2378694"/>
          </a:xfrm>
        </p:spPr>
        <p:txBody>
          <a:bodyPr>
            <a:noAutofit/>
          </a:bodyPr>
          <a:lstStyle/>
          <a:p>
            <a:pPr algn="ctr"/>
            <a:r>
              <a:rPr lang="de-CH" sz="1600" dirty="0"/>
              <a:t>Der Inhalt dieser Fortbildung ist für interne Zwecke im Rahmen des Netzwerkes Allgemein- und </a:t>
            </a:r>
            <a:r>
              <a:rPr lang="de-CH" sz="1600" dirty="0" err="1"/>
              <a:t>Viszeralchirurgie</a:t>
            </a:r>
            <a:r>
              <a:rPr lang="de-CH" sz="1600" dirty="0"/>
              <a:t> </a:t>
            </a:r>
            <a:r>
              <a:rPr lang="de-CH" sz="1600" dirty="0" err="1"/>
              <a:t>St.Gallen</a:t>
            </a:r>
            <a:r>
              <a:rPr lang="de-CH" sz="1600" dirty="0"/>
              <a:t> bestimmt und gilt als streng vertraulich. </a:t>
            </a:r>
            <a:br>
              <a:rPr lang="de-CH" sz="1600" dirty="0"/>
            </a:br>
            <a:r>
              <a:rPr lang="de-CH" sz="1600" dirty="0"/>
              <a:t> © 2020 Klinik für Allgemein-, Viszeral-, Endokrine und Transplantationschirurgie, KSSG. Alle Urheber- und Leistungsschutzrechte sind vorbehalten. Dieser Podcast ist nur für den vorgesehenen Gebrauch bestimmt und darf nicht weitergeleitet werden. Für alle Verwendungen, insbesondere Vorführung, Sendung, Bearbeitung und Vervielfältigung bedarf es einer speziellen Bewilligung soweit keine gesetzliche Lizenz besteht. Zuwiderhandlungen sowie unautorisierte Weitergabe des Inhaltes oder Weiterleitung des Links können zivil- und strafrechtlich verfolgt werden</a:t>
            </a:r>
            <a:r>
              <a:rPr lang="de-CH" sz="1600" dirty="0">
                <a:solidFill>
                  <a:schemeClr val="tx1"/>
                </a:solidFill>
              </a:rPr>
              <a:t>. </a:t>
            </a:r>
          </a:p>
        </p:txBody>
      </p:sp>
    </p:spTree>
    <p:extLst>
      <p:ext uri="{BB962C8B-B14F-4D97-AF65-F5344CB8AC3E}">
        <p14:creationId xmlns:p14="http://schemas.microsoft.com/office/powerpoint/2010/main" val="4224774593"/>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113C3E-25CB-4D28-D4C4-64F4810879EF}"/>
              </a:ext>
            </a:extLst>
          </p:cNvPr>
          <p:cNvSpPr>
            <a:spLocks noGrp="1"/>
          </p:cNvSpPr>
          <p:nvPr>
            <p:ph type="title"/>
          </p:nvPr>
        </p:nvSpPr>
        <p:spPr/>
        <p:txBody>
          <a:bodyPr>
            <a:normAutofit/>
          </a:bodyPr>
          <a:lstStyle/>
          <a:p>
            <a:r>
              <a:rPr lang="it-CH" i="0" u="none" strike="noStrike" dirty="0">
                <a:effectLst/>
                <a:latin typeface="Arial" panose="020B0604020202020204" pitchFamily="34" charset="0"/>
                <a:cs typeface="Arial" panose="020B0604020202020204" pitchFamily="34" charset="0"/>
              </a:rPr>
              <a:t>In Many Cases, the Mesh Brings Relief </a:t>
            </a:r>
            <a:r>
              <a:rPr lang="it-CH" i="0" u="none" strike="noStrike" dirty="0">
                <a:solidFill>
                  <a:schemeClr val="tx1"/>
                </a:solidFill>
                <a:effectLst/>
                <a:latin typeface="Arial" panose="020B0604020202020204" pitchFamily="34" charset="0"/>
                <a:cs typeface="Arial" panose="020B0604020202020204" pitchFamily="34" charset="0"/>
              </a:rPr>
              <a:t/>
            </a:r>
            <a:br>
              <a:rPr lang="it-CH" i="0" u="none" strike="noStrike" dirty="0">
                <a:solidFill>
                  <a:schemeClr val="tx1"/>
                </a:solidFill>
                <a:effectLst/>
                <a:latin typeface="Arial" panose="020B0604020202020204" pitchFamily="34" charset="0"/>
                <a:cs typeface="Arial" panose="020B0604020202020204" pitchFamily="34" charset="0"/>
              </a:rPr>
            </a:br>
            <a:endParaRPr lang="it-CH" dirty="0"/>
          </a:p>
        </p:txBody>
      </p:sp>
      <p:sp>
        <p:nvSpPr>
          <p:cNvPr id="3" name="Segnaposto contenuto 2">
            <a:extLst>
              <a:ext uri="{FF2B5EF4-FFF2-40B4-BE49-F238E27FC236}">
                <a16:creationId xmlns:a16="http://schemas.microsoft.com/office/drawing/2014/main" id="{A57BE052-006C-C128-79F7-E07EFD5F1D65}"/>
              </a:ext>
            </a:extLst>
          </p:cNvPr>
          <p:cNvSpPr>
            <a:spLocks noGrp="1"/>
          </p:cNvSpPr>
          <p:nvPr>
            <p:ph idx="1"/>
          </p:nvPr>
        </p:nvSpPr>
        <p:spPr/>
        <p:txBody>
          <a:bodyPr/>
          <a:lstStyle/>
          <a:p>
            <a:r>
              <a:rPr lang="it-CH" dirty="0" err="1">
                <a:solidFill>
                  <a:schemeClr val="tx1"/>
                </a:solidFill>
              </a:rPr>
              <a:t>Introduction</a:t>
            </a:r>
            <a:endParaRPr lang="it-CH" dirty="0">
              <a:solidFill>
                <a:schemeClr val="tx1"/>
              </a:solidFill>
            </a:endParaRPr>
          </a:p>
          <a:p>
            <a:endParaRPr lang="it-CH" dirty="0">
              <a:solidFill>
                <a:schemeClr val="tx1"/>
              </a:solidFill>
            </a:endParaRPr>
          </a:p>
          <a:p>
            <a:r>
              <a:rPr lang="it-CH" dirty="0" err="1">
                <a:solidFill>
                  <a:schemeClr val="tx1"/>
                </a:solidFill>
              </a:rPr>
              <a:t>Methods</a:t>
            </a:r>
            <a:endParaRPr lang="it-CH" dirty="0">
              <a:solidFill>
                <a:schemeClr val="tx1"/>
              </a:solidFill>
            </a:endParaRPr>
          </a:p>
          <a:p>
            <a:endParaRPr lang="it-CH" dirty="0">
              <a:solidFill>
                <a:schemeClr val="tx1"/>
              </a:solidFill>
            </a:endParaRPr>
          </a:p>
          <a:p>
            <a:r>
              <a:rPr lang="it-CH" dirty="0" err="1">
                <a:solidFill>
                  <a:schemeClr val="tx1"/>
                </a:solidFill>
              </a:rPr>
              <a:t>Results</a:t>
            </a:r>
            <a:endParaRPr lang="it-CH" dirty="0">
              <a:solidFill>
                <a:schemeClr val="tx1"/>
              </a:solidFill>
            </a:endParaRPr>
          </a:p>
          <a:p>
            <a:endParaRPr lang="it-CH" dirty="0">
              <a:solidFill>
                <a:schemeClr val="tx1"/>
              </a:solidFill>
            </a:endParaRPr>
          </a:p>
          <a:p>
            <a:r>
              <a:rPr lang="it-CH" dirty="0" err="1">
                <a:solidFill>
                  <a:schemeClr val="tx1"/>
                </a:solidFill>
              </a:rPr>
              <a:t>Discussion</a:t>
            </a:r>
            <a:endParaRPr lang="it-CH" dirty="0">
              <a:solidFill>
                <a:schemeClr val="tx1"/>
              </a:solidFill>
            </a:endParaRPr>
          </a:p>
        </p:txBody>
      </p:sp>
    </p:spTree>
    <p:extLst>
      <p:ext uri="{BB962C8B-B14F-4D97-AF65-F5344CB8AC3E}">
        <p14:creationId xmlns:p14="http://schemas.microsoft.com/office/powerpoint/2010/main" val="489775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113C3E-25CB-4D28-D4C4-64F4810879EF}"/>
              </a:ext>
            </a:extLst>
          </p:cNvPr>
          <p:cNvSpPr>
            <a:spLocks noGrp="1"/>
          </p:cNvSpPr>
          <p:nvPr>
            <p:ph type="title"/>
          </p:nvPr>
        </p:nvSpPr>
        <p:spPr/>
        <p:txBody>
          <a:bodyPr/>
          <a:lstStyle/>
          <a:p>
            <a:r>
              <a:rPr lang="it-CH" dirty="0" err="1"/>
              <a:t>Introduction</a:t>
            </a:r>
            <a:endParaRPr lang="it-CH" dirty="0"/>
          </a:p>
        </p:txBody>
      </p:sp>
      <p:sp>
        <p:nvSpPr>
          <p:cNvPr id="3" name="Segnaposto contenuto 2">
            <a:extLst>
              <a:ext uri="{FF2B5EF4-FFF2-40B4-BE49-F238E27FC236}">
                <a16:creationId xmlns:a16="http://schemas.microsoft.com/office/drawing/2014/main" id="{A57BE052-006C-C128-79F7-E07EFD5F1D65}"/>
              </a:ext>
            </a:extLst>
          </p:cNvPr>
          <p:cNvSpPr>
            <a:spLocks noGrp="1"/>
          </p:cNvSpPr>
          <p:nvPr>
            <p:ph idx="1"/>
          </p:nvPr>
        </p:nvSpPr>
        <p:spPr/>
        <p:txBody>
          <a:bodyPr>
            <a:normAutofit/>
          </a:bodyPr>
          <a:lstStyle/>
          <a:p>
            <a:r>
              <a:rPr lang="it-CH" dirty="0">
                <a:solidFill>
                  <a:schemeClr val="tx1"/>
                </a:solidFill>
              </a:rPr>
              <a:t>Transvaginal mesh/ Abdominal route</a:t>
            </a:r>
          </a:p>
          <a:p>
            <a:r>
              <a:rPr lang="it-CH" dirty="0">
                <a:solidFill>
                  <a:schemeClr val="tx1"/>
                </a:solidFill>
              </a:rPr>
              <a:t>Unclear which type of mesh should be used</a:t>
            </a:r>
          </a:p>
          <a:p>
            <a:r>
              <a:rPr lang="it-CH" dirty="0">
                <a:solidFill>
                  <a:schemeClr val="tx1"/>
                </a:solidFill>
              </a:rPr>
              <a:t>Sueing organisation (Union) has no competence in medicine</a:t>
            </a:r>
          </a:p>
          <a:p>
            <a:pPr marL="0" indent="0">
              <a:buNone/>
            </a:pPr>
            <a:endParaRPr lang="it-CH" dirty="0">
              <a:solidFill>
                <a:schemeClr val="tx1"/>
              </a:solidFill>
            </a:endParaRPr>
          </a:p>
          <a:p>
            <a:r>
              <a:rPr lang="it-CH" dirty="0">
                <a:solidFill>
                  <a:schemeClr val="tx1"/>
                </a:solidFill>
              </a:rPr>
              <a:t>UK Independent Report 2020</a:t>
            </a:r>
          </a:p>
          <a:p>
            <a:pPr lvl="1"/>
            <a:r>
              <a:rPr lang="it-CH" dirty="0">
                <a:solidFill>
                  <a:schemeClr val="tx1"/>
                </a:solidFill>
              </a:rPr>
              <a:t>700 patients (which suffered harm from medication OR surgery)</a:t>
            </a:r>
          </a:p>
          <a:p>
            <a:pPr lvl="1"/>
            <a:r>
              <a:rPr lang="it-CH" dirty="0">
                <a:solidFill>
                  <a:schemeClr val="tx1"/>
                </a:solidFill>
              </a:rPr>
              <a:t>Specialist Mesh-centers (Colorectal surgeons with special interest in pelvic floor)</a:t>
            </a:r>
          </a:p>
          <a:p>
            <a:pPr lvl="1"/>
            <a:r>
              <a:rPr lang="it-CH" dirty="0">
                <a:solidFill>
                  <a:schemeClr val="tx1"/>
                </a:solidFill>
              </a:rPr>
              <a:t>Transparency concerning financial relationships</a:t>
            </a:r>
          </a:p>
          <a:p>
            <a:pPr lvl="1"/>
            <a:r>
              <a:rPr lang="it-CH" dirty="0">
                <a:solidFill>
                  <a:schemeClr val="tx1"/>
                </a:solidFill>
              </a:rPr>
              <a:t>National Database</a:t>
            </a:r>
          </a:p>
          <a:p>
            <a:endParaRPr lang="it-CH" dirty="0"/>
          </a:p>
        </p:txBody>
      </p:sp>
      <p:pic>
        <p:nvPicPr>
          <p:cNvPr id="4" name="Picture 2" descr="Green Lights - Connecting the Dots">
            <a:extLst>
              <a:ext uri="{FF2B5EF4-FFF2-40B4-BE49-F238E27FC236}">
                <a16:creationId xmlns:a16="http://schemas.microsoft.com/office/drawing/2014/main" id="{445AE373-4FF0-97F7-F295-E1630F49FE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1694"/>
          <a:stretch/>
        </p:blipFill>
        <p:spPr bwMode="auto">
          <a:xfrm>
            <a:off x="5879401" y="4870232"/>
            <a:ext cx="3191447" cy="1731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254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BD6E76-BDF0-EBE1-A93C-51D5603944EC}"/>
              </a:ext>
            </a:extLst>
          </p:cNvPr>
          <p:cNvSpPr>
            <a:spLocks noGrp="1"/>
          </p:cNvSpPr>
          <p:nvPr>
            <p:ph type="title"/>
          </p:nvPr>
        </p:nvSpPr>
        <p:spPr/>
        <p:txBody>
          <a:bodyPr/>
          <a:lstStyle/>
          <a:p>
            <a:r>
              <a:rPr lang="it-CH" dirty="0" err="1"/>
              <a:t>Introduction</a:t>
            </a:r>
            <a:endParaRPr lang="it-CH" dirty="0"/>
          </a:p>
        </p:txBody>
      </p:sp>
      <p:sp>
        <p:nvSpPr>
          <p:cNvPr id="3" name="Segnaposto contenuto 2">
            <a:extLst>
              <a:ext uri="{FF2B5EF4-FFF2-40B4-BE49-F238E27FC236}">
                <a16:creationId xmlns:a16="http://schemas.microsoft.com/office/drawing/2014/main" id="{F43248B3-CAC8-37A2-F7DA-5E53507449F7}"/>
              </a:ext>
            </a:extLst>
          </p:cNvPr>
          <p:cNvSpPr>
            <a:spLocks noGrp="1"/>
          </p:cNvSpPr>
          <p:nvPr>
            <p:ph idx="1"/>
          </p:nvPr>
        </p:nvSpPr>
        <p:spPr/>
        <p:txBody>
          <a:bodyPr/>
          <a:lstStyle/>
          <a:p>
            <a:r>
              <a:rPr lang="en-GB" dirty="0">
                <a:solidFill>
                  <a:schemeClr val="tx1"/>
                </a:solidFill>
              </a:rPr>
              <a:t>Pelvic floor descensus mainly affects women after the menopause, leading to a combination of faecal and urinary incontinence, dyspareunia, and evacuation disorders. </a:t>
            </a:r>
          </a:p>
          <a:p>
            <a:endParaRPr lang="en-GB" dirty="0">
              <a:solidFill>
                <a:schemeClr val="tx1"/>
              </a:solidFill>
            </a:endParaRPr>
          </a:p>
          <a:p>
            <a:r>
              <a:rPr lang="en-GB" dirty="0">
                <a:solidFill>
                  <a:schemeClr val="tx1"/>
                </a:solidFill>
              </a:rPr>
              <a:t>The aim of my speech is to present our peri- and postoperative data after interdisciplinary and surgical management of pelvic floor prolapse (POP). </a:t>
            </a:r>
            <a:endParaRPr lang="it-CH" dirty="0">
              <a:solidFill>
                <a:schemeClr val="tx1"/>
              </a:solidFill>
            </a:endParaRPr>
          </a:p>
        </p:txBody>
      </p:sp>
    </p:spTree>
    <p:extLst>
      <p:ext uri="{BB962C8B-B14F-4D97-AF65-F5344CB8AC3E}">
        <p14:creationId xmlns:p14="http://schemas.microsoft.com/office/powerpoint/2010/main" val="3160086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BD6E76-BDF0-EBE1-A93C-51D5603944EC}"/>
              </a:ext>
            </a:extLst>
          </p:cNvPr>
          <p:cNvSpPr>
            <a:spLocks noGrp="1"/>
          </p:cNvSpPr>
          <p:nvPr>
            <p:ph type="title"/>
          </p:nvPr>
        </p:nvSpPr>
        <p:spPr/>
        <p:txBody>
          <a:bodyPr/>
          <a:lstStyle/>
          <a:p>
            <a:r>
              <a:rPr lang="it-CH" dirty="0"/>
              <a:t>Introduction LVMR </a:t>
            </a:r>
            <a:r>
              <a:rPr lang="it-CH" sz="2000" dirty="0"/>
              <a:t>(laparoscopic ventral mesh rectopexy) </a:t>
            </a:r>
          </a:p>
        </p:txBody>
      </p:sp>
      <p:sp>
        <p:nvSpPr>
          <p:cNvPr id="3" name="Segnaposto contenuto 2">
            <a:extLst>
              <a:ext uri="{FF2B5EF4-FFF2-40B4-BE49-F238E27FC236}">
                <a16:creationId xmlns:a16="http://schemas.microsoft.com/office/drawing/2014/main" id="{F43248B3-CAC8-37A2-F7DA-5E53507449F7}"/>
              </a:ext>
            </a:extLst>
          </p:cNvPr>
          <p:cNvSpPr>
            <a:spLocks noGrp="1"/>
          </p:cNvSpPr>
          <p:nvPr>
            <p:ph idx="1"/>
          </p:nvPr>
        </p:nvSpPr>
        <p:spPr/>
        <p:txBody>
          <a:bodyPr/>
          <a:lstStyle/>
          <a:p>
            <a:r>
              <a:rPr lang="it-CH" dirty="0" err="1">
                <a:solidFill>
                  <a:schemeClr val="tx1"/>
                </a:solidFill>
              </a:rPr>
              <a:t>Is</a:t>
            </a:r>
            <a:r>
              <a:rPr lang="it-CH" dirty="0">
                <a:solidFill>
                  <a:schemeClr val="tx1"/>
                </a:solidFill>
              </a:rPr>
              <a:t> the «</a:t>
            </a:r>
            <a:r>
              <a:rPr lang="it-CH" dirty="0" err="1">
                <a:solidFill>
                  <a:schemeClr val="tx1"/>
                </a:solidFill>
              </a:rPr>
              <a:t>Mesh-Problem</a:t>
            </a:r>
            <a:r>
              <a:rPr lang="it-CH" dirty="0">
                <a:solidFill>
                  <a:schemeClr val="tx1"/>
                </a:solidFill>
              </a:rPr>
              <a:t>» a </a:t>
            </a:r>
            <a:r>
              <a:rPr lang="it-CH" dirty="0" err="1">
                <a:solidFill>
                  <a:schemeClr val="tx1"/>
                </a:solidFill>
              </a:rPr>
              <a:t>real</a:t>
            </a:r>
            <a:r>
              <a:rPr lang="it-CH" dirty="0">
                <a:solidFill>
                  <a:schemeClr val="tx1"/>
                </a:solidFill>
              </a:rPr>
              <a:t> </a:t>
            </a:r>
            <a:r>
              <a:rPr lang="it-CH" dirty="0" err="1">
                <a:solidFill>
                  <a:schemeClr val="tx1"/>
                </a:solidFill>
              </a:rPr>
              <a:t>problem</a:t>
            </a:r>
            <a:r>
              <a:rPr lang="it-CH" dirty="0">
                <a:solidFill>
                  <a:schemeClr val="tx1"/>
                </a:solidFill>
              </a:rPr>
              <a:t>?</a:t>
            </a:r>
          </a:p>
          <a:p>
            <a:endParaRPr lang="it-CH" dirty="0">
              <a:solidFill>
                <a:schemeClr val="tx1"/>
              </a:solidFill>
            </a:endParaRPr>
          </a:p>
          <a:p>
            <a:r>
              <a:rPr lang="it-CH" dirty="0">
                <a:solidFill>
                  <a:schemeClr val="tx1"/>
                </a:solidFill>
              </a:rPr>
              <a:t>Is the LVMR the best Option (or the only Option)? </a:t>
            </a:r>
          </a:p>
          <a:p>
            <a:pPr marL="0" indent="0">
              <a:buNone/>
            </a:pPr>
            <a:endParaRPr lang="it-CH" dirty="0">
              <a:solidFill>
                <a:schemeClr val="tx1"/>
              </a:solidFill>
            </a:endParaRPr>
          </a:p>
          <a:p>
            <a:r>
              <a:rPr lang="it-CH" dirty="0">
                <a:solidFill>
                  <a:schemeClr val="tx1"/>
                </a:solidFill>
              </a:rPr>
              <a:t>Are out </a:t>
            </a:r>
            <a:r>
              <a:rPr lang="it-CH" dirty="0" err="1">
                <a:solidFill>
                  <a:schemeClr val="tx1"/>
                </a:solidFill>
              </a:rPr>
              <a:t>there</a:t>
            </a:r>
            <a:r>
              <a:rPr lang="it-CH" dirty="0">
                <a:solidFill>
                  <a:schemeClr val="tx1"/>
                </a:solidFill>
              </a:rPr>
              <a:t> better alternative to LVMR?</a:t>
            </a:r>
          </a:p>
          <a:p>
            <a:endParaRPr lang="it-CH" dirty="0">
              <a:solidFill>
                <a:schemeClr val="tx1"/>
              </a:solidFill>
            </a:endParaRPr>
          </a:p>
          <a:p>
            <a:r>
              <a:rPr lang="it-CH" dirty="0">
                <a:solidFill>
                  <a:schemeClr val="tx1"/>
                </a:solidFill>
              </a:rPr>
              <a:t>What is the State of the Art according to the Guidelines?</a:t>
            </a:r>
          </a:p>
          <a:p>
            <a:endParaRPr lang="it-CH" dirty="0"/>
          </a:p>
        </p:txBody>
      </p:sp>
    </p:spTree>
    <p:extLst>
      <p:ext uri="{BB962C8B-B14F-4D97-AF65-F5344CB8AC3E}">
        <p14:creationId xmlns:p14="http://schemas.microsoft.com/office/powerpoint/2010/main" val="327173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BD6E76-BDF0-EBE1-A93C-51D5603944EC}"/>
              </a:ext>
            </a:extLst>
          </p:cNvPr>
          <p:cNvSpPr>
            <a:spLocks noGrp="1"/>
          </p:cNvSpPr>
          <p:nvPr>
            <p:ph type="title"/>
          </p:nvPr>
        </p:nvSpPr>
        <p:spPr/>
        <p:txBody>
          <a:bodyPr/>
          <a:lstStyle/>
          <a:p>
            <a:r>
              <a:rPr lang="it-CH" dirty="0" err="1"/>
              <a:t>Methods</a:t>
            </a:r>
            <a:endParaRPr lang="it-CH" dirty="0"/>
          </a:p>
        </p:txBody>
      </p:sp>
      <p:sp>
        <p:nvSpPr>
          <p:cNvPr id="3" name="Segnaposto contenuto 2">
            <a:extLst>
              <a:ext uri="{FF2B5EF4-FFF2-40B4-BE49-F238E27FC236}">
                <a16:creationId xmlns:a16="http://schemas.microsoft.com/office/drawing/2014/main" id="{F43248B3-CAC8-37A2-F7DA-5E53507449F7}"/>
              </a:ext>
            </a:extLst>
          </p:cNvPr>
          <p:cNvSpPr>
            <a:spLocks noGrp="1"/>
          </p:cNvSpPr>
          <p:nvPr>
            <p:ph idx="1"/>
          </p:nvPr>
        </p:nvSpPr>
        <p:spPr>
          <a:xfrm>
            <a:off x="677334" y="1989901"/>
            <a:ext cx="5826984" cy="3880773"/>
          </a:xfrm>
        </p:spPr>
        <p:txBody>
          <a:bodyPr>
            <a:normAutofit/>
          </a:bodyPr>
          <a:lstStyle/>
          <a:p>
            <a:r>
              <a:rPr lang="en-GB" dirty="0">
                <a:solidFill>
                  <a:schemeClr val="tx1"/>
                </a:solidFill>
              </a:rPr>
              <a:t>2012-2024</a:t>
            </a:r>
          </a:p>
          <a:p>
            <a:r>
              <a:rPr lang="en-GB" dirty="0">
                <a:solidFill>
                  <a:schemeClr val="tx1"/>
                </a:solidFill>
              </a:rPr>
              <a:t>Patients who underwent interdisciplinary combined anterior colpopexy and ventral mesh rectopexy (</a:t>
            </a:r>
            <a:r>
              <a:rPr lang="en-GB" dirty="0" err="1">
                <a:solidFill>
                  <a:schemeClr val="tx1"/>
                </a:solidFill>
              </a:rPr>
              <a:t>Chir</a:t>
            </a:r>
            <a:r>
              <a:rPr lang="en-GB" dirty="0">
                <a:solidFill>
                  <a:schemeClr val="tx1"/>
                </a:solidFill>
              </a:rPr>
              <a:t>+ Gyn) = 56</a:t>
            </a:r>
          </a:p>
          <a:p>
            <a:r>
              <a:rPr lang="en-GB" dirty="0">
                <a:solidFill>
                  <a:schemeClr val="tx1"/>
                </a:solidFill>
              </a:rPr>
              <a:t>Patients who underwent ventral mesh rectopexy and </a:t>
            </a:r>
            <a:r>
              <a:rPr lang="en-GB" dirty="0" err="1">
                <a:solidFill>
                  <a:schemeClr val="tx1"/>
                </a:solidFill>
              </a:rPr>
              <a:t>Douglasobliteration</a:t>
            </a:r>
            <a:r>
              <a:rPr lang="en-GB" dirty="0">
                <a:solidFill>
                  <a:schemeClr val="tx1"/>
                </a:solidFill>
              </a:rPr>
              <a:t> alone = 240</a:t>
            </a:r>
          </a:p>
          <a:p>
            <a:endParaRPr lang="en-GB" dirty="0">
              <a:solidFill>
                <a:schemeClr val="tx1"/>
              </a:solidFill>
            </a:endParaRPr>
          </a:p>
          <a:p>
            <a:endParaRPr lang="en-GB" dirty="0">
              <a:solidFill>
                <a:schemeClr val="tx1"/>
              </a:solidFill>
            </a:endParaRPr>
          </a:p>
          <a:p>
            <a:r>
              <a:rPr lang="en-GB" dirty="0">
                <a:solidFill>
                  <a:schemeClr val="tx1"/>
                </a:solidFill>
              </a:rPr>
              <a:t>Follow-Up with clinical examinations and questionnaires</a:t>
            </a:r>
          </a:p>
        </p:txBody>
      </p:sp>
      <p:graphicFrame>
        <p:nvGraphicFramePr>
          <p:cNvPr id="4" name="Diagramm 3"/>
          <p:cNvGraphicFramePr/>
          <p:nvPr>
            <p:extLst>
              <p:ext uri="{D42A27DB-BD31-4B8C-83A1-F6EECF244321}">
                <p14:modId xmlns:p14="http://schemas.microsoft.com/office/powerpoint/2010/main" val="330166473"/>
              </p:ext>
            </p:extLst>
          </p:nvPr>
        </p:nvGraphicFramePr>
        <p:xfrm>
          <a:off x="677334" y="4378301"/>
          <a:ext cx="8128000" cy="3326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fik 2">
            <a:extLst>
              <a:ext uri="{FF2B5EF4-FFF2-40B4-BE49-F238E27FC236}">
                <a16:creationId xmlns:a16="http://schemas.microsoft.com/office/drawing/2014/main" id="{55AFD3CE-9C6D-4218-D658-C1AC056718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7835" y="1048924"/>
            <a:ext cx="5059077" cy="4441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278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Methodes</a:t>
            </a:r>
            <a:r>
              <a:rPr lang="en-GB" dirty="0"/>
              <a:t>  </a:t>
            </a:r>
          </a:p>
        </p:txBody>
      </p:sp>
      <p:pic>
        <p:nvPicPr>
          <p:cNvPr id="23" name="Video 22">
            <a:hlinkClick r:id="" action="ppaction://media"/>
            <a:extLst>
              <a:ext uri="{FF2B5EF4-FFF2-40B4-BE49-F238E27FC236}">
                <a16:creationId xmlns:a16="http://schemas.microsoft.com/office/drawing/2014/main" id="{9AA81D22-080D-7E87-CF11-DFD5F265C1DB}"/>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l="1" r="-46" b="4018"/>
          <a:stretch/>
        </p:blipFill>
        <p:spPr>
          <a:xfrm>
            <a:off x="6136944" y="1550869"/>
            <a:ext cx="6055056" cy="3605332"/>
          </a:xfrm>
          <a:prstGeom prst="rect">
            <a:avLst/>
          </a:prstGeom>
        </p:spPr>
      </p:pic>
      <p:pic>
        <p:nvPicPr>
          <p:cNvPr id="25" name="Video 24">
            <a:hlinkClick r:id="" action="ppaction://media"/>
            <a:extLst>
              <a:ext uri="{FF2B5EF4-FFF2-40B4-BE49-F238E27FC236}">
                <a16:creationId xmlns:a16="http://schemas.microsoft.com/office/drawing/2014/main" id="{92685EA5-8821-EFD2-6239-EE00D6E037A9}"/>
              </a:ext>
            </a:extLst>
          </p:cNvPr>
          <p:cNvPicPr>
            <a:picLocks noChangeAspect="1"/>
          </p:cNvPicPr>
          <p:nvPr>
            <a:videoFile r:link="rId3"/>
            <p:extLst>
              <p:ext uri="{DAA4B4D4-6D71-4841-9C94-3DE7FCFB9230}">
                <p14:media xmlns:p14="http://schemas.microsoft.com/office/powerpoint/2010/main" r:embed="rId4">
                  <p14:trim st="843"/>
                </p14:media>
              </p:ext>
            </p:extLst>
          </p:nvPr>
        </p:nvPicPr>
        <p:blipFill rotWithShape="1">
          <a:blip r:embed="rId7"/>
          <a:srcRect r="668" b="3009"/>
          <a:stretch/>
        </p:blipFill>
        <p:spPr>
          <a:xfrm>
            <a:off x="0" y="1550869"/>
            <a:ext cx="6096000" cy="3605332"/>
          </a:xfrm>
          <a:prstGeom prst="rect">
            <a:avLst/>
          </a:prstGeom>
        </p:spPr>
      </p:pic>
      <p:sp>
        <p:nvSpPr>
          <p:cNvPr id="4" name="Segnaposto contenuto 2">
            <a:extLst>
              <a:ext uri="{FF2B5EF4-FFF2-40B4-BE49-F238E27FC236}">
                <a16:creationId xmlns:a16="http://schemas.microsoft.com/office/drawing/2014/main" id="{A27C3CB7-214F-CFFB-9A41-8677B9E3A5C8}"/>
              </a:ext>
            </a:extLst>
          </p:cNvPr>
          <p:cNvSpPr>
            <a:spLocks noGrp="1"/>
          </p:cNvSpPr>
          <p:nvPr>
            <p:ph idx="1"/>
          </p:nvPr>
        </p:nvSpPr>
        <p:spPr>
          <a:xfrm>
            <a:off x="774870" y="5330509"/>
            <a:ext cx="4028778" cy="436307"/>
          </a:xfrm>
        </p:spPr>
        <p:txBody>
          <a:bodyPr/>
          <a:lstStyle/>
          <a:p>
            <a:pPr marL="0" indent="0">
              <a:buNone/>
            </a:pPr>
            <a:r>
              <a:rPr lang="it-CH" dirty="0">
                <a:solidFill>
                  <a:schemeClr val="tx1"/>
                </a:solidFill>
              </a:rPr>
              <a:t>«surgical» ventral mesh rectopexy</a:t>
            </a:r>
          </a:p>
          <a:p>
            <a:endParaRPr lang="it-CH" dirty="0">
              <a:solidFill>
                <a:schemeClr val="tx1"/>
              </a:solidFill>
            </a:endParaRPr>
          </a:p>
        </p:txBody>
      </p:sp>
      <p:sp>
        <p:nvSpPr>
          <p:cNvPr id="5" name="Segnaposto contenuto 2">
            <a:extLst>
              <a:ext uri="{FF2B5EF4-FFF2-40B4-BE49-F238E27FC236}">
                <a16:creationId xmlns:a16="http://schemas.microsoft.com/office/drawing/2014/main" id="{CC956788-A495-2EAF-41E7-C93CD2999BDA}"/>
              </a:ext>
            </a:extLst>
          </p:cNvPr>
          <p:cNvSpPr txBox="1">
            <a:spLocks/>
          </p:cNvSpPr>
          <p:nvPr/>
        </p:nvSpPr>
        <p:spPr>
          <a:xfrm>
            <a:off x="7259613" y="5301035"/>
            <a:ext cx="4028778" cy="43630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it-CH" dirty="0">
                <a:solidFill>
                  <a:schemeClr val="tx1"/>
                </a:solidFill>
              </a:rPr>
              <a:t>«interdiscipinary» procedure</a:t>
            </a:r>
          </a:p>
          <a:p>
            <a:endParaRPr lang="it-CH" dirty="0">
              <a:solidFill>
                <a:schemeClr val="tx1"/>
              </a:solidFill>
            </a:endParaRPr>
          </a:p>
        </p:txBody>
      </p:sp>
    </p:spTree>
    <p:extLst>
      <p:ext uri="{BB962C8B-B14F-4D97-AF65-F5344CB8AC3E}">
        <p14:creationId xmlns:p14="http://schemas.microsoft.com/office/powerpoint/2010/main" val="89321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320" fill="hold"/>
                                        <p:tgtEl>
                                          <p:spTgt spid="25"/>
                                        </p:tgtEl>
                                      </p:cBhvr>
                                    </p:cmd>
                                  </p:childTnLst>
                                </p:cTn>
                              </p:par>
                            </p:childTnLst>
                          </p:cTn>
                        </p:par>
                        <p:par>
                          <p:cTn id="7" fill="hold">
                            <p:stCondLst>
                              <p:cond delay="19320"/>
                            </p:stCondLst>
                            <p:childTnLst>
                              <p:par>
                                <p:cTn id="8" presetID="1" presetClass="mediacall" presetSubtype="0" fill="hold" nodeType="afterEffect">
                                  <p:stCondLst>
                                    <p:cond delay="0"/>
                                  </p:stCondLst>
                                  <p:childTnLst>
                                    <p:cmd type="call" cmd="playFrom(0.0)">
                                      <p:cBhvr>
                                        <p:cTn id="9" dur="1706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10" repeatCount="indefinite" fill="hold" display="0">
                  <p:stCondLst>
                    <p:cond delay="indefinite"/>
                  </p:stCondLst>
                </p:cTn>
                <p:tgtEl>
                  <p:spTgt spid="23"/>
                </p:tgtEl>
              </p:cMediaNode>
            </p:video>
            <p:video>
              <p:cMediaNode vol="80000" mute="1">
                <p:cTn id="11" fill="hold" display="0">
                  <p:stCondLst>
                    <p:cond delay="indefinite"/>
                  </p:stCondLst>
                </p:cTn>
                <p:tgtEl>
                  <p:spTgt spid="25"/>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485BF0-902C-4DA7-A798-445C2FA05E0D}"/>
              </a:ext>
            </a:extLst>
          </p:cNvPr>
          <p:cNvSpPr>
            <a:spLocks noGrp="1"/>
          </p:cNvSpPr>
          <p:nvPr>
            <p:ph type="title"/>
          </p:nvPr>
        </p:nvSpPr>
        <p:spPr/>
        <p:txBody>
          <a:bodyPr/>
          <a:lstStyle/>
          <a:p>
            <a:r>
              <a:rPr lang="it-CH" dirty="0" err="1"/>
              <a:t>Methods</a:t>
            </a:r>
            <a:endParaRPr lang="it-CH" dirty="0"/>
          </a:p>
        </p:txBody>
      </p:sp>
      <p:sp>
        <p:nvSpPr>
          <p:cNvPr id="3" name="Segnaposto contenuto 2">
            <a:extLst>
              <a:ext uri="{FF2B5EF4-FFF2-40B4-BE49-F238E27FC236}">
                <a16:creationId xmlns:a16="http://schemas.microsoft.com/office/drawing/2014/main" id="{064D52C6-2A14-41C5-4656-EFF4F5DF80B7}"/>
              </a:ext>
            </a:extLst>
          </p:cNvPr>
          <p:cNvSpPr>
            <a:spLocks noGrp="1"/>
          </p:cNvSpPr>
          <p:nvPr>
            <p:ph idx="1"/>
          </p:nvPr>
        </p:nvSpPr>
        <p:spPr/>
        <p:txBody>
          <a:bodyPr>
            <a:normAutofit fontScale="92500" lnSpcReduction="10000"/>
          </a:bodyPr>
          <a:lstStyle/>
          <a:p>
            <a:r>
              <a:rPr lang="it-CH" dirty="0">
                <a:solidFill>
                  <a:schemeClr val="tx1"/>
                </a:solidFill>
              </a:rPr>
              <a:t>Clinic intern Database collecting up to 150 different facts p. patient</a:t>
            </a:r>
          </a:p>
          <a:p>
            <a:endParaRPr lang="it-CH" dirty="0">
              <a:solidFill>
                <a:schemeClr val="tx1"/>
              </a:solidFill>
            </a:endParaRPr>
          </a:p>
          <a:p>
            <a:r>
              <a:rPr lang="it-CH" dirty="0" err="1">
                <a:solidFill>
                  <a:schemeClr val="tx1"/>
                </a:solidFill>
              </a:rPr>
              <a:t>Prospective</a:t>
            </a:r>
            <a:r>
              <a:rPr lang="it-CH" dirty="0">
                <a:solidFill>
                  <a:schemeClr val="tx1"/>
                </a:solidFill>
              </a:rPr>
              <a:t> data </a:t>
            </a:r>
            <a:r>
              <a:rPr lang="it-CH" dirty="0" err="1">
                <a:solidFill>
                  <a:schemeClr val="tx1"/>
                </a:solidFill>
              </a:rPr>
              <a:t>collection</a:t>
            </a:r>
            <a:endParaRPr lang="it-CH" dirty="0">
              <a:solidFill>
                <a:schemeClr val="tx1"/>
              </a:solidFill>
            </a:endParaRPr>
          </a:p>
          <a:p>
            <a:endParaRPr lang="it-CH" dirty="0">
              <a:solidFill>
                <a:schemeClr val="tx1"/>
              </a:solidFill>
            </a:endParaRPr>
          </a:p>
          <a:p>
            <a:r>
              <a:rPr lang="it-CH" dirty="0" err="1">
                <a:solidFill>
                  <a:schemeClr val="tx1"/>
                </a:solidFill>
              </a:rPr>
              <a:t>Retrospective</a:t>
            </a:r>
            <a:r>
              <a:rPr lang="it-CH" dirty="0">
                <a:solidFill>
                  <a:schemeClr val="tx1"/>
                </a:solidFill>
              </a:rPr>
              <a:t> data </a:t>
            </a:r>
            <a:r>
              <a:rPr lang="it-CH" dirty="0" err="1">
                <a:solidFill>
                  <a:schemeClr val="tx1"/>
                </a:solidFill>
              </a:rPr>
              <a:t>evaluation</a:t>
            </a:r>
            <a:endParaRPr lang="it-CH" dirty="0">
              <a:solidFill>
                <a:schemeClr val="tx1"/>
              </a:solidFill>
            </a:endParaRPr>
          </a:p>
          <a:p>
            <a:endParaRPr lang="it-CH" dirty="0">
              <a:solidFill>
                <a:schemeClr val="tx1"/>
              </a:solidFill>
            </a:endParaRPr>
          </a:p>
          <a:p>
            <a:r>
              <a:rPr lang="it-CH" dirty="0">
                <a:solidFill>
                  <a:schemeClr val="tx1"/>
                </a:solidFill>
              </a:rPr>
              <a:t>From 2018 on: just PVDF-Mesh (Dynamesh PPR visible)</a:t>
            </a:r>
          </a:p>
          <a:p>
            <a:endParaRPr lang="it-CH" dirty="0">
              <a:solidFill>
                <a:schemeClr val="tx1"/>
              </a:solidFill>
            </a:endParaRPr>
          </a:p>
          <a:p>
            <a:r>
              <a:rPr lang="it-CH" dirty="0">
                <a:solidFill>
                  <a:schemeClr val="tx1"/>
                </a:solidFill>
              </a:rPr>
              <a:t>Operation only: </a:t>
            </a:r>
          </a:p>
          <a:p>
            <a:pPr lvl="1"/>
            <a:r>
              <a:rPr lang="it-CH" dirty="0">
                <a:solidFill>
                  <a:schemeClr val="tx1"/>
                </a:solidFill>
              </a:rPr>
              <a:t>If pelvic floor exercises and medical therapy did not help</a:t>
            </a:r>
          </a:p>
          <a:p>
            <a:pPr lvl="1"/>
            <a:r>
              <a:rPr lang="it-CH" dirty="0">
                <a:solidFill>
                  <a:schemeClr val="tx1"/>
                </a:solidFill>
              </a:rPr>
              <a:t>Or complete rectal prolapse</a:t>
            </a:r>
            <a:endParaRPr lang="it-CH" dirty="0"/>
          </a:p>
        </p:txBody>
      </p:sp>
    </p:spTree>
    <p:extLst>
      <p:ext uri="{BB962C8B-B14F-4D97-AF65-F5344CB8AC3E}">
        <p14:creationId xmlns:p14="http://schemas.microsoft.com/office/powerpoint/2010/main" val="156119844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rbeitsdokument" ma:contentTypeID="0x01010035C541E669B96F4FBA49BA27A033A8EE0100EC18134FBA50204EA554FAF68053525B" ma:contentTypeVersion="13" ma:contentTypeDescription="Ein neues Dokument erstellen." ma:contentTypeScope="" ma:versionID="af1f79ebd259ef043a7f004812bc97eb">
  <xsd:schema xmlns:xsd="http://www.w3.org/2001/XMLSchema" xmlns:xs="http://www.w3.org/2001/XMLSchema" xmlns:p="http://schemas.microsoft.com/office/2006/metadata/properties" xmlns:ns2="478b9f84-cbfe-4d65-9d3b-68e6377eded6" xmlns:ns3="484c8c59-755d-4516-b8d2-1621b38262b4" targetNamespace="http://schemas.microsoft.com/office/2006/metadata/properties" ma:root="true" ma:fieldsID="3c1f4432e9152d40ff85426b7ccca723" ns2:_="" ns3:_="">
    <xsd:import namespace="478b9f84-cbfe-4d65-9d3b-68e6377eded6"/>
    <xsd:import namespace="484c8c59-755d-4516-b8d2-1621b38262b4"/>
    <xsd:element name="properties">
      <xsd:complexType>
        <xsd:sequence>
          <xsd:element name="documentManagement">
            <xsd:complexType>
              <xsd:all>
                <xsd:element ref="ns2:gwkssgPublishing" minOccurs="0"/>
                <xsd:element ref="ns3:TaxCatchAll" minOccurs="0"/>
                <xsd:element ref="ns2:TaxKeywordTaxHTField" minOccurs="0"/>
                <xsd:element ref="ns3: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8b9f84-cbfe-4d65-9d3b-68e6377eded6" elementFormDefault="qualified">
    <xsd:import namespace="http://schemas.microsoft.com/office/2006/documentManagement/types"/>
    <xsd:import namespace="http://schemas.microsoft.com/office/infopath/2007/PartnerControls"/>
    <xsd:element name="gwkssgPublishing" ma:index="3" nillable="true" ma:displayName="Status" ma:default="In Bearbeitung" ma:format="Dropdown" ma:internalName="gwkssgPublishing" ma:readOnly="false">
      <xsd:simpleType>
        <xsd:restriction base="dms:Choice">
          <xsd:enumeration value="In Bearbeitung"/>
          <xsd:enumeration value="Freigegeben"/>
        </xsd:restriction>
      </xsd:simpleType>
    </xsd:element>
    <xsd:element name="TaxKeywordTaxHTField" ma:index="11" nillable="true" ma:taxonomy="true" ma:internalName="TaxKeywordTaxHTField" ma:taxonomyFieldName="TaxKeyword" ma:displayName="Unternehmensstichwörter" ma:readOnly="false" ma:fieldId="{23f27201-bee3-471e-b2e7-b64fd8b7ca38}" ma:taxonomyMulti="true" ma:sspId="81586bc8-47dd-4de9-815a-c1da9b42e9bc"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5" nillable="true" ma:displayName="Taxonomy Catch All Column" ma:hidden="true" ma:list="{16a939ef-b807-4b88-8768-292ed453d4a5}" ma:internalName="TaxCatchAll" ma:readOnly="false" ma:showField="CatchAllData" ma:web="478b9f84-cbfe-4d65-9d3b-68e6377eded6">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16a939ef-b807-4b88-8768-292ed453d4a5}" ma:internalName="TaxCatchAllLabel" ma:readOnly="false" ma:showField="CatchAllDataLabel" ma:web="478b9f84-cbfe-4d65-9d3b-68e6377ede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2"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478b9f84-cbfe-4d65-9d3b-68e6377eded6">
      <Terms xmlns="http://schemas.microsoft.com/office/infopath/2007/PartnerControls"/>
    </TaxKeywordTaxHTField>
    <TaxCatchAll xmlns="484c8c59-755d-4516-b8d2-1621b38262b4"/>
    <gwkssgPublishing xmlns="478b9f84-cbfe-4d65-9d3b-68e6377eded6">In Bearbeitung</gwkssgPublishing>
    <TaxCatchAllLabel xmlns="484c8c59-755d-4516-b8d2-1621b38262b4"/>
  </documentManagement>
</p:properties>
</file>

<file path=customXml/itemProps1.xml><?xml version="1.0" encoding="utf-8"?>
<ds:datastoreItem xmlns:ds="http://schemas.openxmlformats.org/officeDocument/2006/customXml" ds:itemID="{37E8550C-AE36-4782-AB1F-1066E66E77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8b9f84-cbfe-4d65-9d3b-68e6377eded6"/>
    <ds:schemaRef ds:uri="484c8c59-755d-4516-b8d2-1621b38262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69267-B6A7-44C0-9D6D-987F09B7C429}">
  <ds:schemaRefs>
    <ds:schemaRef ds:uri="http://schemas.microsoft.com/sharepoint/v3/contenttype/forms"/>
  </ds:schemaRefs>
</ds:datastoreItem>
</file>

<file path=customXml/itemProps3.xml><?xml version="1.0" encoding="utf-8"?>
<ds:datastoreItem xmlns:ds="http://schemas.openxmlformats.org/officeDocument/2006/customXml" ds:itemID="{6332E717-80E2-4581-8F21-18915763E1E8}">
  <ds:schemaRefs>
    <ds:schemaRef ds:uri="478b9f84-cbfe-4d65-9d3b-68e6377eded6"/>
    <ds:schemaRef ds:uri="http://purl.org/dc/elements/1.1/"/>
    <ds:schemaRef ds:uri="484c8c59-755d-4516-b8d2-1621b38262b4"/>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1527</Words>
  <Application>Microsoft Office PowerPoint</Application>
  <PresentationFormat>Breitbild</PresentationFormat>
  <Paragraphs>211</Paragraphs>
  <Slides>23</Slides>
  <Notes>6</Notes>
  <HiddenSlides>0</HiddenSlides>
  <MMClips>2</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23</vt:i4>
      </vt:variant>
    </vt:vector>
  </HeadingPairs>
  <TitlesOfParts>
    <vt:vector size="29" baseType="lpstr">
      <vt:lpstr>Arial</vt:lpstr>
      <vt:lpstr>Calibri</vt:lpstr>
      <vt:lpstr>Trebuchet MS</vt:lpstr>
      <vt:lpstr>Wingdings</vt:lpstr>
      <vt:lpstr>Wingdings 3</vt:lpstr>
      <vt:lpstr>Facette</vt:lpstr>
      <vt:lpstr>PowerPoint-Präsentation</vt:lpstr>
      <vt:lpstr>Beckenboden-Symposium 07.03.2024</vt:lpstr>
      <vt:lpstr>In Many Cases, the Mesh Brings Relief  </vt:lpstr>
      <vt:lpstr>Introduction</vt:lpstr>
      <vt:lpstr>Introduction</vt:lpstr>
      <vt:lpstr>Introduction LVMR (laparoscopic ventral mesh rectopexy) </vt:lpstr>
      <vt:lpstr>Methods</vt:lpstr>
      <vt:lpstr>Methodes  </vt:lpstr>
      <vt:lpstr>Methods</vt:lpstr>
      <vt:lpstr>Results surgical LVMR only</vt:lpstr>
      <vt:lpstr>Results interdisciplinary Mesh-Rectopexy</vt:lpstr>
      <vt:lpstr>Adverse events</vt:lpstr>
      <vt:lpstr>Results in the Literature (including 4763 patients)</vt:lpstr>
      <vt:lpstr>Results in the Literature</vt:lpstr>
      <vt:lpstr>Indications</vt:lpstr>
      <vt:lpstr>Indications – alternatives </vt:lpstr>
      <vt:lpstr>Alternatives – Why not?</vt:lpstr>
      <vt:lpstr>Improvements for better outcome:</vt:lpstr>
      <vt:lpstr>Our modifications for better outcome:</vt:lpstr>
      <vt:lpstr>Conclusions</vt:lpstr>
      <vt:lpstr>Acknowledgement</vt:lpstr>
      <vt:lpstr>Questions? </vt:lpstr>
      <vt:lpstr>Der Inhalt dieser Fortbildung ist für interne Zwecke im Rahmen des Netzwerkes Allgemein- und Viszeralchirurgie St.Gallen bestimmt und gilt als streng vertraulich.   © 2020 Klinik für Allgemein-, Viszeral-, Endokrine und Transplantationschirurgie, KSSG. Alle Urheber- und Leistungsschutzrechte sind vorbehalten. Dieser Podcast ist nur für den vorgesehenen Gebrauch bestimmt und darf nicht weitergeleitet werden. Für alle Verwendungen, insbesondere Vorführung, Sendung, Bearbeitung und Vervielfältigung bedarf es einer speziellen Bewilligung soweit keine gesetzliche Lizenz besteht. Zuwiderhandlungen sowie unautorisierte Weitergabe des Inhaltes oder Weiterleitung des Links können zivil- und strafrechtlich verfolgt werden. </vt:lpstr>
    </vt:vector>
  </TitlesOfParts>
  <Company>SSC-IT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Laubenstein Hannah Madeleine HCARE-KSSG-ZNA</dc:creator>
  <cp:lastModifiedBy>Brenner Isabella HCARE-KSSG-PDIF</cp:lastModifiedBy>
  <cp:revision>165</cp:revision>
  <cp:lastPrinted>2024-03-06T13:25:15Z</cp:lastPrinted>
  <dcterms:created xsi:type="dcterms:W3CDTF">2023-01-31T08:08:48Z</dcterms:created>
  <dcterms:modified xsi:type="dcterms:W3CDTF">2024-03-12T15:42:10Z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0x01010035C541E669B96F4FBA49BA27A033A8EE0100EC18134FBA50204EA554FAF68053525B</vt:lpwstr>
  </property>
  <property fmtid="{D5CDD505-2E9C-101B-9397-08002B2CF9AE}" pid="3" name="TaxKeyword">
    <vt:lpwstr/>
  </property>
</Properties>
</file>